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65" r:id="rId4"/>
    <p:sldId id="267" r:id="rId5"/>
    <p:sldId id="268" r:id="rId6"/>
    <p:sldId id="266" r:id="rId7"/>
    <p:sldId id="259" r:id="rId8"/>
    <p:sldId id="312" r:id="rId9"/>
    <p:sldId id="350" r:id="rId10"/>
    <p:sldId id="315" r:id="rId11"/>
    <p:sldId id="351" r:id="rId12"/>
    <p:sldId id="314" r:id="rId13"/>
    <p:sldId id="317" r:id="rId14"/>
    <p:sldId id="318" r:id="rId15"/>
    <p:sldId id="320" r:id="rId16"/>
    <p:sldId id="319" r:id="rId17"/>
    <p:sldId id="330" r:id="rId18"/>
    <p:sldId id="321" r:id="rId19"/>
    <p:sldId id="322" r:id="rId20"/>
    <p:sldId id="323" r:id="rId21"/>
    <p:sldId id="324" r:id="rId22"/>
    <p:sldId id="331" r:id="rId23"/>
    <p:sldId id="325" r:id="rId24"/>
    <p:sldId id="326" r:id="rId25"/>
    <p:sldId id="327" r:id="rId26"/>
    <p:sldId id="328" r:id="rId27"/>
    <p:sldId id="332" r:id="rId28"/>
    <p:sldId id="329" r:id="rId29"/>
    <p:sldId id="333" r:id="rId30"/>
    <p:sldId id="334" r:id="rId31"/>
    <p:sldId id="335" r:id="rId32"/>
    <p:sldId id="336" r:id="rId33"/>
    <p:sldId id="349"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83048" autoAdjust="0"/>
  </p:normalViewPr>
  <p:slideViewPr>
    <p:cSldViewPr snapToGrid="0">
      <p:cViewPr varScale="1">
        <p:scale>
          <a:sx n="52" d="100"/>
          <a:sy n="52" d="100"/>
        </p:scale>
        <p:origin x="1248" y="56"/>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13AE-3A1C-48A4-8687-3619AB9D1F52}"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3ED6-1763-4EE2-9C7C-8C155F96236F}" type="slidenum">
              <a:rPr lang="en-US" smtClean="0"/>
              <a:t>‹#›</a:t>
            </a:fld>
            <a:endParaRPr lang="en-US"/>
          </a:p>
        </p:txBody>
      </p:sp>
    </p:spTree>
    <p:extLst>
      <p:ext uri="{BB962C8B-B14F-4D97-AF65-F5344CB8AC3E}">
        <p14:creationId xmlns:p14="http://schemas.microsoft.com/office/powerpoint/2010/main" val="4319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1</a:t>
            </a:fld>
            <a:endParaRPr lang="en-US"/>
          </a:p>
        </p:txBody>
      </p:sp>
    </p:spTree>
    <p:extLst>
      <p:ext uri="{BB962C8B-B14F-4D97-AF65-F5344CB8AC3E}">
        <p14:creationId xmlns:p14="http://schemas.microsoft.com/office/powerpoint/2010/main" val="37566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75147-E120-A9E9-BEEE-F3829A0B7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B37E5-D2CD-14D6-748A-99E2B809B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9AA57-0A13-E4A8-9A89-21665A614D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464D15-0371-893E-BB56-2D67B89D4C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678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31B9-B910-5C05-8CB3-B450176F9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F41AB-88BB-E708-599D-AC0F12B2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2E2D6-DF20-2E98-2005-7359F3A52A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6207C-DEFA-41D7-3F1A-85CAF3D9B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674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3F9D-C582-54EF-AE4E-7B504BF79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6C642-0978-5E74-0A6C-96C1DE117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827B0-8894-5B6E-0B4A-7961E49511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E469A-5AF7-C7AD-A59E-23BEA75BF4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589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6011-8285-5DC6-3828-E95DBD50A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40572-24CE-EDBB-C2BB-A295753C9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65B87-1FF5-25BA-8C54-7C954F737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702EC3-38A6-925B-A022-AEE74A3364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396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A666-D121-40CA-A4A5-D0559D4FD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2DD31-9263-918E-12C3-72F646F70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6D0F9-ACD8-F781-AAB2-3114820974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D60CD7-22BC-3E76-BD24-1154D3F91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3651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7ECC4-0D25-81D6-8C25-F3F861077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49AF5-39DA-C2A3-08A9-EAA49732F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F0DDB-6020-DC4E-8354-2BC7CB8FC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A84DFB-CF81-365F-8D0D-6A6FB787EB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937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50E5-3D8B-7A06-491C-24A438164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113F-5091-CA98-295A-A914C2E46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D51B0-C22E-402D-7183-E41CAED43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F2DFEE-F0A3-2EEE-2156-9A38315702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615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73B0-4608-898F-EF15-B861559B0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B40A-743F-6A26-8BD3-9BF07BE07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9BE1C-CA7A-072F-8451-EA935159B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D7C28-70D4-8B4B-711B-DDEC5DA0A4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7288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17FD-F337-38E9-831C-70FA20C65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71625-E3F9-4982-EBAA-755A5065B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59AC0-8322-1979-CD84-52E6CF80FC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D04264-4AD2-E3BF-5603-788A3C680C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936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40046-15B3-734B-858E-BA380F5F2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0CA59-91D5-2E62-996E-A70EC1763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91C1D-D5F3-F3E3-446D-55821AABAA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2C748-33CC-6F45-5556-357BD2D48F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744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8F0C-7268-6AAA-90BC-9D5D734C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D603-7C80-6D94-8A5F-226D721F7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6BF9A-88E0-500A-4FD3-4BA1EB8E5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D91E20-3C0E-4CC3-8E78-D734782617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81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C731-05E7-A3CA-15EA-472D676B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0DF0-FA1B-75CF-4A17-9AACA0A63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2E8F1-848B-58BA-D7EB-52F3C43F2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93DF-9BDC-C0C6-EC1A-E8B30F4D3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847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22</a:t>
            </a:fld>
            <a:endParaRPr lang="en-US"/>
          </a:p>
        </p:txBody>
      </p:sp>
    </p:spTree>
    <p:extLst>
      <p:ext uri="{BB962C8B-B14F-4D97-AF65-F5344CB8AC3E}">
        <p14:creationId xmlns:p14="http://schemas.microsoft.com/office/powerpoint/2010/main" val="169816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F3B0-8A47-6BD3-DE8D-C41F4878C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ED502-CEF8-5DC6-DA6A-6309CF4E1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43A3A-FBB7-96B8-BCB6-A8E71B9D8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EDD8C8-5DED-6A64-B411-057A49402A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600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47C0-C683-333A-F02A-9849941C6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DF6D1-C615-82CB-1336-305637247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71551-0BA6-087D-3C3C-2F8AC014F2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28BC5-96A2-54FA-F876-0C46955C54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5471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4491D-9F6B-07ED-763C-C3C141F15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310F3-EE5E-AEBD-EDC2-DFA19BE45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A664E-8C16-12B7-3D77-349B5C06D8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1463C-2635-633A-6E95-1422A8FF98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902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CE83-32A2-7D0A-9F53-18DFFF37D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12E72-F38C-1DCA-3CB0-3504A85AE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74077-6148-23F1-840B-10C542E39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D89B3-6D2E-5EFC-4F4C-30DD4183CA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113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1E133-3B77-AD11-D525-66692BC79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76A6F-66F2-2F37-FA71-DC88784AC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7EF99-89EB-55C4-8E04-00F60CEA41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6DA9E-FEA2-308E-E045-C3B070FD56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3200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BCA7-0936-D91B-B29C-794BDEBAB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7B5AF-ACD8-7731-B0A0-2532EF4B5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99EB9-52A9-3206-F419-6B49700F7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70A78-F1AF-136F-826D-1B5459AF03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675E-3E55-2419-068B-4D4FB04A0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01C2D-4CE3-F7BD-D799-A7B4DA85D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38AE9-26F3-C983-87B9-0C3C02C54D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C55A9-EDE7-2527-4A4D-121D8BC948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080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B428-1A27-7AC6-4DBF-9632E250E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EA7B1-0953-F2FA-909F-B6B13F3DF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962AD-BD9E-840D-B667-81624F53D7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4DB55-BE51-0571-0492-861414F3FA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331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48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C7A1-8372-F40A-5D1B-738F03299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33ACF-BABD-15F2-F875-11AE9A93D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352DC-84FD-6AA9-8094-7368812C40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33E98-CB0F-2837-87C7-0C5722CF73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657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77AA-838D-CD0C-2195-B9FD4980B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A0530-F049-0DEB-8177-9C4AD6F9E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8A9AD-A43F-7A2B-3C54-B620D4CFF9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2CEB7-232C-3804-CE5F-562BCFAAC3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2918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10CE4-8B0D-9B27-45F2-F78027695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31FAE-8E78-8200-7F0B-057B51F32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67A1F-6A52-4AFD-C3D0-B025C2A967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DB930-33DF-D46D-B970-DB4AE5F79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1114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D75F-A0F2-3E56-F24F-22EC79A11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88BAA-B544-976C-89D6-1D7D11E95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578C5-BB31-305B-4AAC-FBA555267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E71FFE-214D-A795-049B-AD7BBCE0DD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974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2BE4-3BC4-907A-47AA-9E4442835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91B8A-58AA-1AA6-F313-DE8CFBA82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EF4FB-FDC2-A41B-5C10-B699BFC413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0D7CA2-112C-2401-102E-A26E91469E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2558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0D186-AA4D-12C5-BDDF-80A316425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45CA5-BA38-B90E-4DA2-8ED3FB436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B7CAD-EE59-FD18-6E6C-DA7DC5C7C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7E9D2-F2B8-D524-9289-702127321C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404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EFC1-EBE1-FA5F-5939-E119F8D69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75DCA-C3D1-9EB2-702D-64B9698DF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2EC94-5B84-1B85-EA86-D29919453A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22858E-EE88-9ABC-5560-4BC843A719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9631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1502-7C23-5107-4F3D-04C9AEB75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1AB04-4DE0-5DC7-1161-F9074C849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93795-A7B2-F61A-9D93-8739181D7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44DA37-9B57-09E8-B911-92CE28EA07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5389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B82E3-C570-76E6-7F6B-6E7A5871D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CE4EF-D7AB-7D47-F453-AC1536EAD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DAACB-A79D-840D-8063-E5EA09E812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42078F-9C99-8427-165B-A1876B998C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5562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C990-DD7F-F282-5428-D392C485B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6B9DF-AF9E-EB97-D06E-D25D029CD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C1472-7B10-E2B6-34B5-0B8CC3FB7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8B6EA-2C62-427E-6B1D-2564C4993E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147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407E-AB74-1F37-1D28-8BBF623C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3980-04A0-1772-002D-796CE8E57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D57C2-31D9-11FB-2AED-2E02328E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35CD9-25A6-F957-7F22-52430D46C75A}"/>
              </a:ext>
            </a:extLst>
          </p:cNvPr>
          <p:cNvSpPr>
            <a:spLocks noGrp="1"/>
          </p:cNvSpPr>
          <p:nvPr>
            <p:ph type="sldNum" sz="quarter" idx="5"/>
          </p:nvPr>
        </p:nvSpPr>
        <p:spPr/>
        <p:txBody>
          <a:bodyPr/>
          <a:lstStyle/>
          <a:p>
            <a:fld id="{A2343ED6-1763-4EE2-9C7C-8C155F96236F}" type="slidenum">
              <a:rPr lang="en-US" smtClean="0"/>
              <a:t>4</a:t>
            </a:fld>
            <a:endParaRPr lang="en-US"/>
          </a:p>
        </p:txBody>
      </p:sp>
    </p:spTree>
    <p:extLst>
      <p:ext uri="{BB962C8B-B14F-4D97-AF65-F5344CB8AC3E}">
        <p14:creationId xmlns:p14="http://schemas.microsoft.com/office/powerpoint/2010/main" val="235789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8153F-E852-A495-AD19-64B445F49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4529E-4F4D-5060-80B5-E57CCFBB3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4E775-600B-402A-412A-98F8A591A2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0215CF-1F8F-5908-2472-818E53FB1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3434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21879-109F-1F58-1C2B-3CFAB067D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E0875-8A62-4834-E901-525302031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6FC85-CDA9-FAC3-D823-C5B39DECCA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5FA08D-8BC3-BD26-9961-D36616B34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7401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5A97-BC1B-2B44-0ED4-467841EFB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857FE-4E5F-BC33-A856-7F0F3BC46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CD99A-CE91-4608-F880-248F2ACC03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EF490-6A03-2AC1-335D-1577FE06D4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156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38C13-1A21-6A15-4254-BF016F02F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186DC-81A8-C0D7-9037-A1D1F802D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93732-EFDD-B5DF-E9FB-2228E3685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73950E-8B0F-D8D0-A39A-1FC3BA11CD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791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783C-12C8-299F-4B31-D35F0E44A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97A81-9EED-88F1-C7C4-44E5D0DA6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6FE94-BBA9-5893-9F2C-8B71ED7B0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7043C4-46B1-93BC-DA5C-61861AD000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291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78906-10A9-522A-8106-89EB10673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5F4F8-59AE-C6B4-C691-3B0A4499C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E02E8-332D-8E32-8CCB-A883EC4C2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60E21-0AB7-4916-9D6B-FCC0CD144B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22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C49E-1015-5404-DC39-42D186879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6A085-D5E8-290A-2F9A-5DDE68B85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805E1-6796-11BF-1CF6-90F8EB6B7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A14AB-526D-198C-38FF-94CFECCE3F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451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575A-8F01-7671-4025-9131BD23B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1359E-D761-F193-13AA-13013EB34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AE599-2ABF-D7F5-0856-BABF28545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515A5-94B9-0258-D605-9EA8F1E8F6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265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220121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4162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4060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2560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86502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47853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270525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294311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7432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233704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42095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199730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165381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19186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274065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8CE6-E4CF-A075-EDA3-FA36D140F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89159-9256-531A-EDC8-791E79689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1E6EF-5744-F989-DADE-C55DA4026FC0}"/>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D0A16C3C-626D-F27E-B143-38B5213F9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C1675-DBEA-DEED-7E38-6B981075480A}"/>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66228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9A1-5A32-C4C8-C512-EA147629B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B1BED-6D7D-7192-1A27-0CE33BAE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A3AD-7632-70EA-5E17-32A2E0DA5AE2}"/>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4371C982-01CD-CB02-A2AD-FF3E01570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3CCCC-30CA-6C2A-448F-843D4AD4251B}"/>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250176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941-CC07-A2B9-8579-5CE102BE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D1F87-8941-5C75-6FC4-925269904F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580E-4690-2747-99DF-DDE29D4D121F}"/>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6DA5DE39-47BC-EB91-2F1F-81131A8B9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6E9F7-893E-BFC9-6A30-3FE474E7550B}"/>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256910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F37-C104-4D6C-95C1-666B7062A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B447-B7A6-6185-8EC5-744D3ECC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D32E5-5203-C229-B820-26C60BC87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90E5-12A9-DC12-D900-C10B69E941CC}"/>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6" name="Footer Placeholder 5">
            <a:extLst>
              <a:ext uri="{FF2B5EF4-FFF2-40B4-BE49-F238E27FC236}">
                <a16:creationId xmlns:a16="http://schemas.microsoft.com/office/drawing/2014/main" id="{095E66BE-62EA-E858-6A3A-80B559553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B0017-0011-2201-420F-AC75D086C765}"/>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71353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634-BCEA-4405-DBB0-18D5758C7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F6D5C-2613-0318-EC89-7C300A1B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E59-0FA7-9E3B-98CB-EB5F1B34A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820D-A203-DF55-E377-9F987840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829F5-5066-F38E-1665-7D05613E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39A5-8907-CD13-21F2-C95CA6E6192D}"/>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8" name="Footer Placeholder 7">
            <a:extLst>
              <a:ext uri="{FF2B5EF4-FFF2-40B4-BE49-F238E27FC236}">
                <a16:creationId xmlns:a16="http://schemas.microsoft.com/office/drawing/2014/main" id="{1AFAE4E8-E465-C21A-1822-2733F072C4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D12EE-D557-9438-FA6E-13DC4A2BC26D}"/>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293409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3130-AAD1-6A54-F760-48E514856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43A16-C0BD-9F4B-0E19-13554C638F8C}"/>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4" name="Footer Placeholder 3">
            <a:extLst>
              <a:ext uri="{FF2B5EF4-FFF2-40B4-BE49-F238E27FC236}">
                <a16:creationId xmlns:a16="http://schemas.microsoft.com/office/drawing/2014/main" id="{EEEC7ACE-65FA-422E-490E-C34B9DE93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3E8B-E934-F151-E7A9-5BE3C25967FE}"/>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32486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3D079-2754-763B-BDD8-087B6A0E2A78}"/>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3" name="Footer Placeholder 2">
            <a:extLst>
              <a:ext uri="{FF2B5EF4-FFF2-40B4-BE49-F238E27FC236}">
                <a16:creationId xmlns:a16="http://schemas.microsoft.com/office/drawing/2014/main" id="{21594B59-0422-DACA-F1EB-67F80960C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7B77F6-DA50-CA60-E7FD-E7E7F4841850}"/>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239212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1094417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CDEC-C205-AB4B-B763-90F5C7B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41F2B-4595-AA46-C876-05E529F6A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ACDC8-62DA-DA20-B4F3-11151326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4AA-0DDC-63C4-7BD0-6979FFC75EC0}"/>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6" name="Footer Placeholder 5">
            <a:extLst>
              <a:ext uri="{FF2B5EF4-FFF2-40B4-BE49-F238E27FC236}">
                <a16:creationId xmlns:a16="http://schemas.microsoft.com/office/drawing/2014/main" id="{13C6E491-0C0E-A345-6A5F-B8AA4CFF2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4DD5A-B7EE-52EE-27BA-B5221631DD07}"/>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2942295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F8D8-65BF-670F-8B16-A4FB1DBD7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E2A9B-BA8B-ABE5-1406-53882FA0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43C1F-055F-7301-43AB-4112D633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54BFF-2DD6-CFC8-7599-222F3EA76284}"/>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6" name="Footer Placeholder 5">
            <a:extLst>
              <a:ext uri="{FF2B5EF4-FFF2-40B4-BE49-F238E27FC236}">
                <a16:creationId xmlns:a16="http://schemas.microsoft.com/office/drawing/2014/main" id="{C8B9E9F4-BB34-2439-CBBD-8B5692A8D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DE27C-9E52-ED8B-D23F-F9084859D2CC}"/>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68468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0076-BD46-8C96-61E2-90F39E3EA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ED0B3-7218-88BA-8801-EF7ABD13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318CB-4A13-8B3F-D776-962D5E7B5412}"/>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5CEF3A72-2876-B1F1-9598-15664AA9C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845B4-63B1-FC1B-88B9-2DA3690EE64E}"/>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28849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A954-AF0E-2D47-E6F2-5DA010E9F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09FF-6AB1-18BF-4DE8-362816A8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54BA0-D8D4-27B2-AEC9-2807C8272F05}"/>
              </a:ext>
            </a:extLst>
          </p:cNvPr>
          <p:cNvSpPr>
            <a:spLocks noGrp="1"/>
          </p:cNvSpPr>
          <p:nvPr>
            <p:ph type="dt" sz="half" idx="10"/>
          </p:nvPr>
        </p:nvSpPr>
        <p:spPr/>
        <p:txBody>
          <a:body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CB8B5017-E895-40B8-1B63-9480E32B2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92641-C0EC-E389-E1E0-7B93A93429B2}"/>
              </a:ext>
            </a:extLst>
          </p:cNvPr>
          <p:cNvSpPr>
            <a:spLocks noGrp="1"/>
          </p:cNvSpPr>
          <p:nvPr>
            <p:ph type="sldNum" sz="quarter" idx="12"/>
          </p:nvPr>
        </p:nvSpPr>
        <p:spPr/>
        <p:txBody>
          <a:bodyPr/>
          <a:lstStyle/>
          <a:p>
            <a:fld id="{40B7714E-8E84-4FEE-B8BD-A2E89240885E}" type="slidenum">
              <a:rPr lang="en-US" smtClean="0"/>
              <a:t>‹#›</a:t>
            </a:fld>
            <a:endParaRPr lang="en-US"/>
          </a:p>
        </p:txBody>
      </p:sp>
    </p:spTree>
    <p:extLst>
      <p:ext uri="{BB962C8B-B14F-4D97-AF65-F5344CB8AC3E}">
        <p14:creationId xmlns:p14="http://schemas.microsoft.com/office/powerpoint/2010/main" val="398900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67872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25400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92264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41303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71801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12/7/2025</a:t>
            </a:fld>
            <a:endParaRPr lang="en-US"/>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a:p>
        </p:txBody>
      </p:sp>
    </p:spTree>
    <p:extLst>
      <p:ext uri="{BB962C8B-B14F-4D97-AF65-F5344CB8AC3E}">
        <p14:creationId xmlns:p14="http://schemas.microsoft.com/office/powerpoint/2010/main" val="35084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a:p>
        </p:txBody>
      </p:sp>
    </p:spTree>
    <p:extLst>
      <p:ext uri="{BB962C8B-B14F-4D97-AF65-F5344CB8AC3E}">
        <p14:creationId xmlns:p14="http://schemas.microsoft.com/office/powerpoint/2010/main" val="13829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12/7/2025</a:t>
            </a:fld>
            <a:endParaRPr lang="en-US"/>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a:p>
        </p:txBody>
      </p:sp>
    </p:spTree>
    <p:extLst>
      <p:ext uri="{BB962C8B-B14F-4D97-AF65-F5344CB8AC3E}">
        <p14:creationId xmlns:p14="http://schemas.microsoft.com/office/powerpoint/2010/main" val="237612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A153-4A41-EDE1-AD7B-442AC352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3217-E4BB-CCF1-73B2-9FF2C34C3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0FAFC-05C2-3841-7AED-80005DB32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053C8-6D43-4DA4-8DBF-C8E48D743FE0}" type="datetimeFigureOut">
              <a:rPr lang="en-US" smtClean="0"/>
              <a:t>12/7/2025</a:t>
            </a:fld>
            <a:endParaRPr lang="en-US"/>
          </a:p>
        </p:txBody>
      </p:sp>
      <p:sp>
        <p:nvSpPr>
          <p:cNvPr id="5" name="Footer Placeholder 4">
            <a:extLst>
              <a:ext uri="{FF2B5EF4-FFF2-40B4-BE49-F238E27FC236}">
                <a16:creationId xmlns:a16="http://schemas.microsoft.com/office/drawing/2014/main" id="{2F3B1064-14D9-607E-BD5A-B18B41EBF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F3582B-E3D8-79D2-8565-8E67166F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7714E-8E84-4FEE-B8BD-A2E89240885E}" type="slidenum">
              <a:rPr lang="en-US" smtClean="0"/>
              <a:t>‹#›</a:t>
            </a:fld>
            <a:endParaRPr lang="en-US"/>
          </a:p>
        </p:txBody>
      </p:sp>
    </p:spTree>
    <p:extLst>
      <p:ext uri="{BB962C8B-B14F-4D97-AF65-F5344CB8AC3E}">
        <p14:creationId xmlns:p14="http://schemas.microsoft.com/office/powerpoint/2010/main" val="109199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ref.ly/2%20Cor%201.3-4;esv?t=bibli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ref.ly/Rom%203.23;esv?t=bibli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ref.ly/Rom%2012.1;esv?t=bibli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biblehub.com/2_timothy/4-20.htm" TargetMode="External"/><Relationship Id="rId3" Type="http://schemas.openxmlformats.org/officeDocument/2006/relationships/image" Target="../media/image1.jpg"/><Relationship Id="rId7" Type="http://schemas.openxmlformats.org/officeDocument/2006/relationships/hyperlink" Target="https://biblehub.com/acts/20-29.ht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biblehub.com/ephesians/6-21.htm" TargetMode="External"/><Relationship Id="rId5" Type="http://schemas.openxmlformats.org/officeDocument/2006/relationships/hyperlink" Target="https://biblehub.com/acts/19-29.htm" TargetMode="External"/><Relationship Id="rId4" Type="http://schemas.openxmlformats.org/officeDocument/2006/relationships/hyperlink" Target="http://biblehub.com/romans/16-21.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 name="Picture 1" descr="A close up of an open book&#10;&#10;AI-generated content may be incorrect.">
            <a:extLst>
              <a:ext uri="{FF2B5EF4-FFF2-40B4-BE49-F238E27FC236}">
                <a16:creationId xmlns:a16="http://schemas.microsoft.com/office/drawing/2014/main" id="{7C6B511A-6311-4417-D6A3-78618463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51" y="0"/>
            <a:ext cx="7284117" cy="4629939"/>
          </a:xfrm>
          <a:prstGeom prst="rect">
            <a:avLst/>
          </a:prstGeom>
          <a:effectLst>
            <a:softEdge rad="330200"/>
          </a:effectLst>
        </p:spPr>
      </p:pic>
      <p:sp>
        <p:nvSpPr>
          <p:cNvPr id="3" name="TextBox 2">
            <a:extLst>
              <a:ext uri="{FF2B5EF4-FFF2-40B4-BE49-F238E27FC236}">
                <a16:creationId xmlns:a16="http://schemas.microsoft.com/office/drawing/2014/main" id="{93086D49-46CC-88DC-F1DD-0B1E02DD807F}"/>
              </a:ext>
            </a:extLst>
          </p:cNvPr>
          <p:cNvSpPr txBox="1"/>
          <p:nvPr/>
        </p:nvSpPr>
        <p:spPr>
          <a:xfrm>
            <a:off x="2470264" y="4474541"/>
            <a:ext cx="7429890" cy="1969770"/>
          </a:xfrm>
          <a:prstGeom prst="rect">
            <a:avLst/>
          </a:prstGeom>
          <a:noFill/>
        </p:spPr>
        <p:txBody>
          <a:bodyPr wrap="square" rtlCol="0">
            <a:spAutoFit/>
          </a:bodyPr>
          <a:lstStyle/>
          <a:p>
            <a:pPr algn="ctr"/>
            <a:r>
              <a:rPr lang="en-US" sz="5500" i="1" dirty="0">
                <a:solidFill>
                  <a:schemeClr val="bg1"/>
                </a:solidFill>
              </a:rPr>
              <a:t>Go Tell The Good News</a:t>
            </a:r>
            <a:endParaRPr lang="en-US" sz="1200" i="1" dirty="0">
              <a:solidFill>
                <a:schemeClr val="bg1"/>
              </a:solidFill>
            </a:endParaRPr>
          </a:p>
          <a:p>
            <a:pPr algn="ctr"/>
            <a:endParaRPr lang="en-US" sz="1200" i="1" dirty="0">
              <a:solidFill>
                <a:schemeClr val="bg1"/>
              </a:solidFill>
            </a:endParaRPr>
          </a:p>
          <a:p>
            <a:pPr algn="ctr"/>
            <a:r>
              <a:rPr lang="en-US" sz="5500" dirty="0">
                <a:solidFill>
                  <a:schemeClr val="bg1"/>
                </a:solidFill>
              </a:rPr>
              <a:t>Acts – Part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BBE7DAA4-CB56-477A-7663-E618E58DAC8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06C3E79-276D-33FA-D867-04ED8AA50A2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4353113-8972-EA00-4FF1-1AA681FCC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1411F476-7358-A18A-E4D7-B174DA3492D7}"/>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Galatians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485C3E2-66ED-2E65-FFF1-78C8A66B089C}"/>
              </a:ext>
            </a:extLst>
          </p:cNvPr>
          <p:cNvSpPr txBox="1"/>
          <p:nvPr/>
        </p:nvSpPr>
        <p:spPr>
          <a:xfrm>
            <a:off x="576944" y="14497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latin typeface="Aptos" panose="02110004020202020204"/>
              </a:rPr>
              <a:t>Paul affirms his role as an apostle</a:t>
            </a:r>
          </a:p>
          <a:p>
            <a:pPr marL="914400" lvl="1" indent="-457200">
              <a:buFont typeface="Arial" panose="020B0604020202020204" pitchFamily="34" charset="0"/>
              <a:buChar char="•"/>
            </a:pPr>
            <a:r>
              <a:rPr lang="en-US" sz="3200" dirty="0">
                <a:solidFill>
                  <a:schemeClr val="bg1"/>
                </a:solidFill>
                <a:latin typeface="Aptos" panose="02110004020202020204"/>
              </a:rPr>
              <a:t>Paul marvels at the brethren’s turning away from the grace of Christ to another gospel</a:t>
            </a:r>
          </a:p>
        </p:txBody>
      </p:sp>
      <p:sp>
        <p:nvSpPr>
          <p:cNvPr id="6" name="TextBox 5">
            <a:extLst>
              <a:ext uri="{FF2B5EF4-FFF2-40B4-BE49-F238E27FC236}">
                <a16:creationId xmlns:a16="http://schemas.microsoft.com/office/drawing/2014/main" id="{A50C122F-894B-7633-D752-1AB28F2BA0AF}"/>
              </a:ext>
            </a:extLst>
          </p:cNvPr>
          <p:cNvSpPr txBox="1"/>
          <p:nvPr/>
        </p:nvSpPr>
        <p:spPr>
          <a:xfrm>
            <a:off x="576944" y="9762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1:</a:t>
            </a:r>
          </a:p>
        </p:txBody>
      </p:sp>
      <p:sp>
        <p:nvSpPr>
          <p:cNvPr id="3" name="TextBox 2">
            <a:extLst>
              <a:ext uri="{FF2B5EF4-FFF2-40B4-BE49-F238E27FC236}">
                <a16:creationId xmlns:a16="http://schemas.microsoft.com/office/drawing/2014/main" id="{7553BACD-826B-844E-A962-B66CB9442823}"/>
              </a:ext>
            </a:extLst>
          </p:cNvPr>
          <p:cNvSpPr txBox="1"/>
          <p:nvPr/>
        </p:nvSpPr>
        <p:spPr>
          <a:xfrm>
            <a:off x="576944" y="36519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rPr>
              <a:t>Paul goes to Jerusalem with Barnabas after 14 years in regions of Syria and Cilicia</a:t>
            </a:r>
          </a:p>
          <a:p>
            <a:pPr marL="914400" lvl="1" indent="-457200">
              <a:buFont typeface="Arial" panose="020B0604020202020204" pitchFamily="34" charset="0"/>
              <a:buChar char="•"/>
            </a:pPr>
            <a:r>
              <a:rPr lang="en-US" sz="3200" dirty="0">
                <a:solidFill>
                  <a:schemeClr val="bg1"/>
                </a:solidFill>
              </a:rPr>
              <a:t>Refutes the false teaching that Gentiles must be circumcised before becoming Christians</a:t>
            </a:r>
          </a:p>
          <a:p>
            <a:pPr marL="914400" lvl="1" indent="-457200">
              <a:buFont typeface="Arial" panose="020B0604020202020204" pitchFamily="34" charset="0"/>
              <a:buChar char="•"/>
            </a:pPr>
            <a:r>
              <a:rPr lang="en-US" sz="3200" dirty="0">
                <a:solidFill>
                  <a:schemeClr val="bg1"/>
                </a:solidFill>
              </a:rPr>
              <a:t>Men are not justified by the works of the law but by faith in Jesus Christ</a:t>
            </a:r>
          </a:p>
        </p:txBody>
      </p:sp>
      <p:sp>
        <p:nvSpPr>
          <p:cNvPr id="5" name="TextBox 4">
            <a:extLst>
              <a:ext uri="{FF2B5EF4-FFF2-40B4-BE49-F238E27FC236}">
                <a16:creationId xmlns:a16="http://schemas.microsoft.com/office/drawing/2014/main" id="{8A021069-3F44-D30D-8C21-E5CE4EF336D7}"/>
              </a:ext>
            </a:extLst>
          </p:cNvPr>
          <p:cNvSpPr txBox="1"/>
          <p:nvPr/>
        </p:nvSpPr>
        <p:spPr>
          <a:xfrm>
            <a:off x="576944" y="31784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2:</a:t>
            </a:r>
          </a:p>
        </p:txBody>
      </p:sp>
    </p:spTree>
    <p:extLst>
      <p:ext uri="{BB962C8B-B14F-4D97-AF65-F5344CB8AC3E}">
        <p14:creationId xmlns:p14="http://schemas.microsoft.com/office/powerpoint/2010/main" val="31101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02796007-FF15-C51D-7806-69A9585483E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8D18508F-9243-7119-48A5-83A2D8193608}"/>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31792D70-DEDA-3D16-DCDE-35343FDC1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CF7A83F-0F92-5F59-8A3B-B15511ECADAC}"/>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Galatians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B2B744A-F102-0E8F-7688-C00DB330B5A0}"/>
              </a:ext>
            </a:extLst>
          </p:cNvPr>
          <p:cNvSpPr txBox="1"/>
          <p:nvPr/>
        </p:nvSpPr>
        <p:spPr>
          <a:xfrm>
            <a:off x="576944" y="14497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latin typeface="Aptos" panose="02110004020202020204"/>
              </a:rPr>
              <a:t>The Galatians are foolish for believing they could achieve perfection through human effort after beginning with the Spirit. </a:t>
            </a:r>
          </a:p>
          <a:p>
            <a:pPr marL="914400" lvl="1" indent="-457200">
              <a:buFont typeface="Arial" panose="020B0604020202020204" pitchFamily="34" charset="0"/>
              <a:buChar char="•"/>
            </a:pPr>
            <a:r>
              <a:rPr lang="en-US" sz="3200" dirty="0">
                <a:solidFill>
                  <a:schemeClr val="bg1"/>
                </a:solidFill>
                <a:latin typeface="Aptos" panose="02110004020202020204"/>
              </a:rPr>
              <a:t>The law was a guardian leading us to Christ, but now that faith has come, we are no longer under a guardian.</a:t>
            </a:r>
          </a:p>
        </p:txBody>
      </p:sp>
      <p:sp>
        <p:nvSpPr>
          <p:cNvPr id="6" name="TextBox 5">
            <a:extLst>
              <a:ext uri="{FF2B5EF4-FFF2-40B4-BE49-F238E27FC236}">
                <a16:creationId xmlns:a16="http://schemas.microsoft.com/office/drawing/2014/main" id="{2FAF8573-5067-1441-5FA1-61B4F196CD03}"/>
              </a:ext>
            </a:extLst>
          </p:cNvPr>
          <p:cNvSpPr txBox="1"/>
          <p:nvPr/>
        </p:nvSpPr>
        <p:spPr>
          <a:xfrm>
            <a:off x="576944" y="9762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3:</a:t>
            </a:r>
          </a:p>
        </p:txBody>
      </p:sp>
      <p:sp>
        <p:nvSpPr>
          <p:cNvPr id="3" name="TextBox 2">
            <a:extLst>
              <a:ext uri="{FF2B5EF4-FFF2-40B4-BE49-F238E27FC236}">
                <a16:creationId xmlns:a16="http://schemas.microsoft.com/office/drawing/2014/main" id="{88DCEA2B-B117-8756-3571-0092B3EC4B10}"/>
              </a:ext>
            </a:extLst>
          </p:cNvPr>
          <p:cNvSpPr txBox="1"/>
          <p:nvPr/>
        </p:nvSpPr>
        <p:spPr>
          <a:xfrm>
            <a:off x="576944" y="4328256"/>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rPr>
              <a:t>Comparing heirs to slaves, as they are under guardians until the set time by their father.</a:t>
            </a:r>
          </a:p>
          <a:p>
            <a:pPr marL="914400" lvl="1" indent="-457200">
              <a:buFont typeface="Arial" panose="020B0604020202020204" pitchFamily="34" charset="0"/>
              <a:buChar char="•"/>
            </a:pPr>
            <a:r>
              <a:rPr lang="en-US" sz="3200" dirty="0">
                <a:solidFill>
                  <a:schemeClr val="bg1"/>
                </a:solidFill>
              </a:rPr>
              <a:t>Paul uses the stories of Hagar and Sarah, Abraham's two wives, as an allegory for the two covenants. </a:t>
            </a:r>
          </a:p>
          <a:p>
            <a:pPr marL="914400" lvl="1" indent="-457200">
              <a:buFont typeface="Arial" panose="020B0604020202020204" pitchFamily="34" charset="0"/>
              <a:buChar char="•"/>
            </a:pPr>
            <a:endParaRPr lang="en-US" sz="3200" dirty="0">
              <a:solidFill>
                <a:schemeClr val="bg1"/>
              </a:solidFill>
            </a:endParaRPr>
          </a:p>
        </p:txBody>
      </p:sp>
      <p:sp>
        <p:nvSpPr>
          <p:cNvPr id="5" name="TextBox 4">
            <a:extLst>
              <a:ext uri="{FF2B5EF4-FFF2-40B4-BE49-F238E27FC236}">
                <a16:creationId xmlns:a16="http://schemas.microsoft.com/office/drawing/2014/main" id="{10ABDD58-5BA9-4F3C-B78E-877A89B713B5}"/>
              </a:ext>
            </a:extLst>
          </p:cNvPr>
          <p:cNvSpPr txBox="1"/>
          <p:nvPr/>
        </p:nvSpPr>
        <p:spPr>
          <a:xfrm>
            <a:off x="576944" y="3854819"/>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4:</a:t>
            </a:r>
          </a:p>
        </p:txBody>
      </p:sp>
    </p:spTree>
    <p:extLst>
      <p:ext uri="{BB962C8B-B14F-4D97-AF65-F5344CB8AC3E}">
        <p14:creationId xmlns:p14="http://schemas.microsoft.com/office/powerpoint/2010/main" val="3540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BCAC7AF8-0959-8139-6BCF-FBE03282E9F4}"/>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5DF9443-2518-EE10-B354-C93D3ADEC5B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5DC6D3B7-19AF-2AF0-2004-E7EF73420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07B06830-6124-2BD4-794D-A092013EDAB5}"/>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Galatians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267FB6F-E4E4-DC12-775B-DEA3948573B8}"/>
              </a:ext>
            </a:extLst>
          </p:cNvPr>
          <p:cNvSpPr txBox="1"/>
          <p:nvPr/>
        </p:nvSpPr>
        <p:spPr>
          <a:xfrm>
            <a:off x="576944" y="14497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latin typeface="Aptos" panose="02110004020202020204"/>
              </a:rPr>
              <a:t>Christ has set us free for freedom’s sake; don’t submit again to a yoke of slavery</a:t>
            </a:r>
          </a:p>
          <a:p>
            <a:pPr marL="914400" lvl="1" indent="-457200">
              <a:buFont typeface="Arial" panose="020B0604020202020204" pitchFamily="34" charset="0"/>
              <a:buChar char="•"/>
            </a:pPr>
            <a:r>
              <a:rPr lang="en-US" sz="3200" dirty="0">
                <a:solidFill>
                  <a:schemeClr val="bg1"/>
                </a:solidFill>
                <a:latin typeface="Aptos" panose="02110004020202020204"/>
              </a:rPr>
              <a:t>Warns of false teaching; a little leaven leavens the whole lump</a:t>
            </a:r>
          </a:p>
          <a:p>
            <a:pPr marL="914400" lvl="1" indent="-457200">
              <a:buFont typeface="Arial" panose="020B0604020202020204" pitchFamily="34" charset="0"/>
              <a:buChar char="•"/>
            </a:pPr>
            <a:r>
              <a:rPr lang="en-US" sz="3200" dirty="0">
                <a:solidFill>
                  <a:schemeClr val="bg1"/>
                </a:solidFill>
                <a:latin typeface="Aptos" panose="02110004020202020204"/>
              </a:rPr>
              <a:t>Walk in the Spirit, not in the flesh</a:t>
            </a:r>
          </a:p>
        </p:txBody>
      </p:sp>
      <p:sp>
        <p:nvSpPr>
          <p:cNvPr id="6" name="TextBox 5">
            <a:extLst>
              <a:ext uri="{FF2B5EF4-FFF2-40B4-BE49-F238E27FC236}">
                <a16:creationId xmlns:a16="http://schemas.microsoft.com/office/drawing/2014/main" id="{DFA0CD49-2CCE-FEC5-124A-EE125ED62E43}"/>
              </a:ext>
            </a:extLst>
          </p:cNvPr>
          <p:cNvSpPr txBox="1"/>
          <p:nvPr/>
        </p:nvSpPr>
        <p:spPr>
          <a:xfrm>
            <a:off x="576944" y="9762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5:</a:t>
            </a:r>
          </a:p>
        </p:txBody>
      </p:sp>
      <p:sp>
        <p:nvSpPr>
          <p:cNvPr id="3" name="TextBox 2">
            <a:extLst>
              <a:ext uri="{FF2B5EF4-FFF2-40B4-BE49-F238E27FC236}">
                <a16:creationId xmlns:a16="http://schemas.microsoft.com/office/drawing/2014/main" id="{7B43EAA6-D864-2776-9799-F590E1AE5C7E}"/>
              </a:ext>
            </a:extLst>
          </p:cNvPr>
          <p:cNvSpPr txBox="1"/>
          <p:nvPr/>
        </p:nvSpPr>
        <p:spPr>
          <a:xfrm>
            <a:off x="576944" y="4328256"/>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schemeClr val="bg1"/>
                </a:solidFill>
              </a:rPr>
              <a:t>Those who are spiritual must restore one overtaken with sin in gentleness</a:t>
            </a:r>
          </a:p>
          <a:p>
            <a:pPr marL="914400" lvl="1" indent="-457200">
              <a:buFont typeface="Arial" panose="020B0604020202020204" pitchFamily="34" charset="0"/>
              <a:buChar char="•"/>
            </a:pPr>
            <a:r>
              <a:rPr lang="en-US" sz="3200" dirty="0">
                <a:solidFill>
                  <a:schemeClr val="bg1"/>
                </a:solidFill>
              </a:rPr>
              <a:t>Don’t grow weary in doing good; let us do good to all, especially to those who are of the household of faith</a:t>
            </a:r>
          </a:p>
          <a:p>
            <a:pPr marL="914400" lvl="1" indent="-457200">
              <a:buFont typeface="Arial" panose="020B0604020202020204" pitchFamily="34" charset="0"/>
              <a:buChar char="•"/>
            </a:pPr>
            <a:endParaRPr lang="en-US" sz="3200" dirty="0">
              <a:solidFill>
                <a:schemeClr val="bg1"/>
              </a:solidFill>
            </a:endParaRPr>
          </a:p>
        </p:txBody>
      </p:sp>
      <p:sp>
        <p:nvSpPr>
          <p:cNvPr id="5" name="TextBox 4">
            <a:extLst>
              <a:ext uri="{FF2B5EF4-FFF2-40B4-BE49-F238E27FC236}">
                <a16:creationId xmlns:a16="http://schemas.microsoft.com/office/drawing/2014/main" id="{9D55F6D0-F460-979A-39EF-99998176B540}"/>
              </a:ext>
            </a:extLst>
          </p:cNvPr>
          <p:cNvSpPr txBox="1"/>
          <p:nvPr/>
        </p:nvSpPr>
        <p:spPr>
          <a:xfrm>
            <a:off x="576944" y="3854819"/>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Chapter 6:</a:t>
            </a:r>
          </a:p>
        </p:txBody>
      </p:sp>
    </p:spTree>
    <p:extLst>
      <p:ext uri="{BB962C8B-B14F-4D97-AF65-F5344CB8AC3E}">
        <p14:creationId xmlns:p14="http://schemas.microsoft.com/office/powerpoint/2010/main" val="355635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68FEBC-5269-0BC2-23A0-448EF17AE4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1B20AA5-C5A0-831E-D69A-82ACA61E4D00}"/>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A71FF04-5F9E-4989-AE97-85ECABE90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70BC89F-3E36-F07D-E754-3DE251EAC72F}"/>
              </a:ext>
            </a:extLst>
          </p:cNvPr>
          <p:cNvSpPr txBox="1"/>
          <p:nvPr/>
        </p:nvSpPr>
        <p:spPr>
          <a:xfrm>
            <a:off x="576943" y="206830"/>
            <a:ext cx="101578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letter to the church at Corinth</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027423E1-47B2-0F4B-827F-60499C97E692}"/>
              </a:ext>
            </a:extLst>
          </p:cNvPr>
          <p:cNvSpPr txBox="1"/>
          <p:nvPr/>
        </p:nvSpPr>
        <p:spPr>
          <a:xfrm>
            <a:off x="576944" y="936880"/>
            <a:ext cx="11260829" cy="589392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Place</a:t>
            </a:r>
            <a:r>
              <a:rPr kumimoji="0" lang="en-US" sz="2900" b="0" i="0" u="none" strike="noStrike" kern="1200" cap="none" spc="0" normalizeH="0" noProof="0" dirty="0">
                <a:ln>
                  <a:noFill/>
                </a:ln>
                <a:solidFill>
                  <a:prstClr val="white"/>
                </a:solidFill>
                <a:effectLst/>
                <a:uLnTx/>
                <a:uFillTx/>
                <a:latin typeface="Aptos" panose="02110004020202020204"/>
                <a:ea typeface="+mn-ea"/>
                <a:cs typeface="+mn-cs"/>
              </a:rPr>
              <a:t> &amp; </a:t>
            </a: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Time</a:t>
            </a:r>
          </a:p>
          <a:p>
            <a:pPr lvl="1"/>
            <a:r>
              <a:rPr lang="en-US" sz="2900" dirty="0">
                <a:solidFill>
                  <a:prstClr val="white"/>
                </a:solidFill>
                <a:latin typeface="Aptos" panose="02110004020202020204"/>
              </a:rPr>
              <a:t>	Written while Paul was in Ephesus (~A.D. 53-55)</a:t>
            </a:r>
          </a:p>
          <a:p>
            <a:pPr marL="1371600" lvl="2" indent="-457200">
              <a:buFont typeface="Arial" panose="020B0604020202020204" pitchFamily="34" charset="0"/>
              <a:buChar char="•"/>
            </a:pPr>
            <a:r>
              <a:rPr lang="en-US" sz="2900" dirty="0">
                <a:solidFill>
                  <a:prstClr val="white"/>
                </a:solidFill>
                <a:latin typeface="Aptos" panose="02110004020202020204"/>
              </a:rPr>
              <a:t>1 Cor. 16:8-9; great and effective door opened (possibly burning of books of magic (re: Acts 19:19))</a:t>
            </a:r>
          </a:p>
          <a:p>
            <a:pPr marL="1371600" lvl="2" indent="-457200">
              <a:buFont typeface="Arial" panose="020B0604020202020204" pitchFamily="34" charset="0"/>
              <a:buChar char="•"/>
            </a:pPr>
            <a:r>
              <a:rPr lang="en-US" sz="2900" dirty="0">
                <a:solidFill>
                  <a:prstClr val="white"/>
                </a:solidFill>
                <a:latin typeface="Aptos" panose="02110004020202020204"/>
              </a:rPr>
              <a:t>Aquila and Priscilla were still in Ephesus when 1 Corinthians was written (1 Cor. 16:19)</a:t>
            </a:r>
          </a:p>
          <a:p>
            <a:pPr lvl="1"/>
            <a:r>
              <a:rPr lang="en-US" sz="2900" dirty="0">
                <a:solidFill>
                  <a:prstClr val="white"/>
                </a:solidFill>
                <a:latin typeface="Aptos" panose="02110004020202020204"/>
              </a:rPr>
              <a:t>Purpose</a:t>
            </a:r>
          </a:p>
          <a:p>
            <a:pPr lvl="2"/>
            <a:r>
              <a:rPr lang="en-US" sz="2900" dirty="0">
                <a:solidFill>
                  <a:prstClr val="white"/>
                </a:solidFill>
                <a:latin typeface="Aptos" panose="02110004020202020204"/>
              </a:rPr>
              <a:t>Paul’s letter to the Corinthian church, a diverse group of Jews and Gentiles, addresses internal divisions, moral issues, and doctrinal questions. He aims to correct errors, clarify misunderstandings about spiritual gifts and the Resurrection, and promote unity and holiness within the struggling congregation.</a:t>
            </a:r>
          </a:p>
        </p:txBody>
      </p:sp>
    </p:spTree>
    <p:extLst>
      <p:ext uri="{BB962C8B-B14F-4D97-AF65-F5344CB8AC3E}">
        <p14:creationId xmlns:p14="http://schemas.microsoft.com/office/powerpoint/2010/main" val="39726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294CD5A4-591F-EE80-5DC2-C577546E82E9}"/>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6E0488A-E170-9F1E-E83E-91D223F8BC9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EB53EED-A559-A686-2DF8-E42DDE710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FCCA62B-0D93-9A0F-6D67-332B7E86967D}"/>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4B23F9D-C4E0-DB2A-6195-F0BDCF70425E}"/>
              </a:ext>
            </a:extLst>
          </p:cNvPr>
          <p:cNvSpPr txBox="1"/>
          <p:nvPr/>
        </p:nvSpPr>
        <p:spPr>
          <a:xfrm>
            <a:off x="830137" y="1134348"/>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1-4: Divisions in the Church</a:t>
            </a:r>
          </a:p>
        </p:txBody>
      </p:sp>
      <p:sp>
        <p:nvSpPr>
          <p:cNvPr id="13" name="TextBox 12">
            <a:extLst>
              <a:ext uri="{FF2B5EF4-FFF2-40B4-BE49-F238E27FC236}">
                <a16:creationId xmlns:a16="http://schemas.microsoft.com/office/drawing/2014/main" id="{F44FDB45-7F3E-E405-5D5B-B8F0F3D810D6}"/>
              </a:ext>
            </a:extLst>
          </p:cNvPr>
          <p:cNvSpPr txBox="1"/>
          <p:nvPr/>
        </p:nvSpPr>
        <p:spPr>
          <a:xfrm>
            <a:off x="830136" y="1768677"/>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5-7: Issues of Immorality and Marriage</a:t>
            </a:r>
          </a:p>
        </p:txBody>
      </p:sp>
      <p:sp>
        <p:nvSpPr>
          <p:cNvPr id="14" name="TextBox 13">
            <a:extLst>
              <a:ext uri="{FF2B5EF4-FFF2-40B4-BE49-F238E27FC236}">
                <a16:creationId xmlns:a16="http://schemas.microsoft.com/office/drawing/2014/main" id="{EC96DD22-42DE-8DA4-C4B6-28DDE2D07FD8}"/>
              </a:ext>
            </a:extLst>
          </p:cNvPr>
          <p:cNvSpPr txBox="1"/>
          <p:nvPr/>
        </p:nvSpPr>
        <p:spPr>
          <a:xfrm>
            <a:off x="830136" y="2403006"/>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8-10: </a:t>
            </a:r>
            <a:r>
              <a:rPr lang="en-US" sz="3200" b="1" dirty="0">
                <a:solidFill>
                  <a:prstClr val="white"/>
                </a:solidFill>
                <a:latin typeface="Aptos" panose="02110004020202020204"/>
              </a:rPr>
              <a:t>Christian Liberty and Idolatry</a:t>
            </a:r>
          </a:p>
        </p:txBody>
      </p:sp>
      <p:sp>
        <p:nvSpPr>
          <p:cNvPr id="15" name="TextBox 14">
            <a:extLst>
              <a:ext uri="{FF2B5EF4-FFF2-40B4-BE49-F238E27FC236}">
                <a16:creationId xmlns:a16="http://schemas.microsoft.com/office/drawing/2014/main" id="{F6971B0D-B4E6-B85A-2F66-2AFC4FF828CF}"/>
              </a:ext>
            </a:extLst>
          </p:cNvPr>
          <p:cNvSpPr txBox="1"/>
          <p:nvPr/>
        </p:nvSpPr>
        <p:spPr>
          <a:xfrm>
            <a:off x="830135" y="3002302"/>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a:t>
            </a:r>
            <a:r>
              <a:rPr lang="en-US" sz="3200" b="1" dirty="0">
                <a:solidFill>
                  <a:prstClr val="white"/>
                </a:solidFill>
                <a:latin typeface="Aptos" panose="02110004020202020204"/>
              </a:rPr>
              <a:t>1</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1-14: </a:t>
            </a:r>
            <a:r>
              <a:rPr lang="en-US" sz="3200" b="1" dirty="0">
                <a:solidFill>
                  <a:prstClr val="white"/>
                </a:solidFill>
                <a:latin typeface="Aptos" panose="02110004020202020204"/>
              </a:rPr>
              <a:t>Worship, Spiritual Gifts, and Love</a:t>
            </a:r>
          </a:p>
        </p:txBody>
      </p:sp>
      <p:sp>
        <p:nvSpPr>
          <p:cNvPr id="16" name="TextBox 15">
            <a:extLst>
              <a:ext uri="{FF2B5EF4-FFF2-40B4-BE49-F238E27FC236}">
                <a16:creationId xmlns:a16="http://schemas.microsoft.com/office/drawing/2014/main" id="{AF19201B-DA60-E8AA-8993-9B5A55309369}"/>
              </a:ext>
            </a:extLst>
          </p:cNvPr>
          <p:cNvSpPr txBox="1"/>
          <p:nvPr/>
        </p:nvSpPr>
        <p:spPr>
          <a:xfrm>
            <a:off x="830135" y="363663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a:t>
            </a:r>
            <a:r>
              <a:rPr lang="en-US" sz="3200" b="1" dirty="0">
                <a:solidFill>
                  <a:prstClr val="white"/>
                </a:solidFill>
                <a:latin typeface="Aptos" panose="02110004020202020204"/>
              </a:rPr>
              <a:t>15</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t>
            </a:r>
            <a:r>
              <a:rPr lang="en-US" sz="3200" b="1" dirty="0">
                <a:solidFill>
                  <a:prstClr val="white"/>
                </a:solidFill>
                <a:latin typeface="Aptos" panose="02110004020202020204"/>
              </a:rPr>
              <a:t>The resurrection of the dead</a:t>
            </a:r>
          </a:p>
        </p:txBody>
      </p:sp>
      <p:sp>
        <p:nvSpPr>
          <p:cNvPr id="17" name="TextBox 16">
            <a:extLst>
              <a:ext uri="{FF2B5EF4-FFF2-40B4-BE49-F238E27FC236}">
                <a16:creationId xmlns:a16="http://schemas.microsoft.com/office/drawing/2014/main" id="{79EBACA8-F6FF-B141-5C12-53F1126855A0}"/>
              </a:ext>
            </a:extLst>
          </p:cNvPr>
          <p:cNvSpPr txBox="1"/>
          <p:nvPr/>
        </p:nvSpPr>
        <p:spPr>
          <a:xfrm>
            <a:off x="830134" y="4291283"/>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a:t>
            </a:r>
            <a:r>
              <a:rPr lang="en-US" sz="3200" b="1" dirty="0">
                <a:solidFill>
                  <a:prstClr val="white"/>
                </a:solidFill>
                <a:latin typeface="Aptos" panose="02110004020202020204"/>
              </a:rPr>
              <a:t>16</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t>
            </a:r>
            <a:r>
              <a:rPr lang="en-US" sz="3200" b="1" dirty="0">
                <a:solidFill>
                  <a:prstClr val="white"/>
                </a:solidFill>
                <a:latin typeface="Aptos" panose="02110004020202020204"/>
              </a:rPr>
              <a:t>Final instructions and greetings</a:t>
            </a:r>
          </a:p>
        </p:txBody>
      </p:sp>
    </p:spTree>
    <p:extLst>
      <p:ext uri="{BB962C8B-B14F-4D97-AF65-F5344CB8AC3E}">
        <p14:creationId xmlns:p14="http://schemas.microsoft.com/office/powerpoint/2010/main" val="41624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7F3E5C81-4384-8A68-783A-90D8603FF4C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F40E9CA8-66AA-DE36-043D-06B89BE8969D}"/>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311D067-3ED3-98C2-280D-5A81BBED6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441961C-9F5E-7240-25A4-E7BB873A53D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553E314-183C-1B3F-D061-B2A9FBCC5739}"/>
              </a:ext>
            </a:extLst>
          </p:cNvPr>
          <p:cNvSpPr txBox="1"/>
          <p:nvPr/>
        </p:nvSpPr>
        <p:spPr>
          <a:xfrm>
            <a:off x="576944" y="14497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begins by addressing the divisions that have formed in the Corinthian church, with different groups claiming loyalty to various leaders (Paul, Apollos, Cephas). Paul urges the church to unite under Christ, emphasizing that Christ is the foundation, and human wisdom should not take precedence over God’s wisdom.</a:t>
            </a:r>
          </a:p>
        </p:txBody>
      </p:sp>
      <p:sp>
        <p:nvSpPr>
          <p:cNvPr id="6" name="TextBox 5">
            <a:extLst>
              <a:ext uri="{FF2B5EF4-FFF2-40B4-BE49-F238E27FC236}">
                <a16:creationId xmlns:a16="http://schemas.microsoft.com/office/drawing/2014/main" id="{C32C4822-F07B-E527-2165-99A266FC0505}"/>
              </a:ext>
            </a:extLst>
          </p:cNvPr>
          <p:cNvSpPr txBox="1"/>
          <p:nvPr/>
        </p:nvSpPr>
        <p:spPr>
          <a:xfrm>
            <a:off x="576944" y="9762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1-4: Divisions in the Church</a:t>
            </a:r>
          </a:p>
        </p:txBody>
      </p:sp>
    </p:spTree>
    <p:extLst>
      <p:ext uri="{BB962C8B-B14F-4D97-AF65-F5344CB8AC3E}">
        <p14:creationId xmlns:p14="http://schemas.microsoft.com/office/powerpoint/2010/main" val="148961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ED69C006-B2D2-5BC0-E1AF-35828C3CEC5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2435037-B0E5-CC1B-BA92-7E7C877EE55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F317978-07D5-5662-307B-63F40B147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C09F1F9-A8BB-FD80-AFF2-CD60501FF963}"/>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9966CE5-2E8D-76A3-5B1A-FD3B5F2CA5E1}"/>
              </a:ext>
            </a:extLst>
          </p:cNvPr>
          <p:cNvSpPr txBox="1"/>
          <p:nvPr/>
        </p:nvSpPr>
        <p:spPr>
          <a:xfrm>
            <a:off x="576944" y="1449708"/>
            <a:ext cx="11260829" cy="353943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rebukes the church for tolerating gross immorality, specifically a case of incest, and calls for church discipline. He also addresses lawsuits among believers, encouraging them to settle disputes within the church rather than in secular courts. In chapter 7, Paul gives practical advice on marriage, singleness, and sexual purity, urging believers to honor God with their bodies.</a:t>
            </a:r>
          </a:p>
        </p:txBody>
      </p:sp>
      <p:sp>
        <p:nvSpPr>
          <p:cNvPr id="6" name="TextBox 5">
            <a:extLst>
              <a:ext uri="{FF2B5EF4-FFF2-40B4-BE49-F238E27FC236}">
                <a16:creationId xmlns:a16="http://schemas.microsoft.com/office/drawing/2014/main" id="{409C2E0F-9AFA-268E-B148-5DE0D1EC6D78}"/>
              </a:ext>
            </a:extLst>
          </p:cNvPr>
          <p:cNvSpPr txBox="1"/>
          <p:nvPr/>
        </p:nvSpPr>
        <p:spPr>
          <a:xfrm>
            <a:off x="576944" y="976271"/>
            <a:ext cx="11260829"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5-7: Issues of Immorality and Marriage</a:t>
            </a:r>
          </a:p>
        </p:txBody>
      </p:sp>
    </p:spTree>
    <p:extLst>
      <p:ext uri="{BB962C8B-B14F-4D97-AF65-F5344CB8AC3E}">
        <p14:creationId xmlns:p14="http://schemas.microsoft.com/office/powerpoint/2010/main" val="78356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0B355EB6-7AD5-EC45-A835-34E797F954E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313AFA5-638F-4BC6-32C2-375BDDC896A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C7B6B676-DCE8-56D7-4971-D246762D6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A775279D-08F6-0248-7F2F-43E40650EB0B}"/>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BD1F13E-7A4B-CAC5-78AC-028FDE125811}"/>
              </a:ext>
            </a:extLst>
          </p:cNvPr>
          <p:cNvSpPr txBox="1"/>
          <p:nvPr/>
        </p:nvSpPr>
        <p:spPr>
          <a:xfrm>
            <a:off x="576944" y="14497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discusses the issue of eating food sacrificed to idols, cautioning the Corinthians not to use their freedom in Christ in ways that may cause weaker believers to stumble. He emphasizes that love for others should guide their actions and that they should avoid idolatry at all costs.</a:t>
            </a:r>
          </a:p>
        </p:txBody>
      </p:sp>
      <p:sp>
        <p:nvSpPr>
          <p:cNvPr id="6" name="TextBox 5">
            <a:extLst>
              <a:ext uri="{FF2B5EF4-FFF2-40B4-BE49-F238E27FC236}">
                <a16:creationId xmlns:a16="http://schemas.microsoft.com/office/drawing/2014/main" id="{3296B05B-824B-76A7-FABF-78511F8282C6}"/>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8-10: </a:t>
            </a:r>
            <a:r>
              <a:rPr lang="en-US" sz="3200" b="1" dirty="0">
                <a:solidFill>
                  <a:prstClr val="white"/>
                </a:solidFill>
                <a:latin typeface="Aptos" panose="02110004020202020204"/>
              </a:rPr>
              <a:t>Christian Liberty and Idolatry</a:t>
            </a:r>
          </a:p>
        </p:txBody>
      </p:sp>
    </p:spTree>
    <p:extLst>
      <p:ext uri="{BB962C8B-B14F-4D97-AF65-F5344CB8AC3E}">
        <p14:creationId xmlns:p14="http://schemas.microsoft.com/office/powerpoint/2010/main" val="37236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2D83FCF0-5F17-F439-36F5-DDC3F319C15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245A36C3-EA9C-0806-890D-7D97E383749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F0D3EBE-81C4-874C-ED9B-0A3F60AD8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F21A789-7E6F-2D29-4030-3EAE8A41073A}"/>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4C5B9B6-2E79-AD63-9F39-59E0144E8A4A}"/>
              </a:ext>
            </a:extLst>
          </p:cNvPr>
          <p:cNvSpPr txBox="1"/>
          <p:nvPr/>
        </p:nvSpPr>
        <p:spPr>
          <a:xfrm>
            <a:off x="576944" y="1449708"/>
            <a:ext cx="11260829" cy="403187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These chapters focus on proper conduct in public worship, including the roles of men and women, the Lord’s Supper, and the use of spiritual gifts. Paul provides a detailed teaching on spiritual gifts, urging the Corinthians to seek gifts that build up the church, particularly prophecy.</a:t>
            </a:r>
          </a:p>
          <a:p>
            <a:pPr marL="914400" lvl="1" indent="-457200">
              <a:buFont typeface="Arial" panose="020B0604020202020204" pitchFamily="34" charset="0"/>
              <a:buChar char="•"/>
            </a:pPr>
            <a:r>
              <a:rPr lang="en-US" sz="3200" dirty="0">
                <a:solidFill>
                  <a:prstClr val="white"/>
                </a:solidFill>
                <a:latin typeface="Aptos" panose="02110004020202020204"/>
              </a:rPr>
              <a:t>Paul states that love is the most important Christian virtue, without which spiritual gifts are meaningless.</a:t>
            </a:r>
          </a:p>
        </p:txBody>
      </p:sp>
      <p:sp>
        <p:nvSpPr>
          <p:cNvPr id="6" name="TextBox 5">
            <a:extLst>
              <a:ext uri="{FF2B5EF4-FFF2-40B4-BE49-F238E27FC236}">
                <a16:creationId xmlns:a16="http://schemas.microsoft.com/office/drawing/2014/main" id="{4465D744-C1A3-E73E-1146-C03B2866F00A}"/>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a:t>
            </a:r>
            <a:r>
              <a:rPr lang="en-US" sz="3200" b="1" dirty="0">
                <a:solidFill>
                  <a:prstClr val="white"/>
                </a:solidFill>
                <a:latin typeface="Aptos" panose="02110004020202020204"/>
              </a:rPr>
              <a:t>1</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1-14: </a:t>
            </a:r>
            <a:r>
              <a:rPr lang="en-US" sz="3200" b="1" dirty="0">
                <a:solidFill>
                  <a:prstClr val="white"/>
                </a:solidFill>
                <a:latin typeface="Aptos" panose="02110004020202020204"/>
              </a:rPr>
              <a:t>Worship, Spiritual Gifts, and Love</a:t>
            </a:r>
          </a:p>
        </p:txBody>
      </p:sp>
    </p:spTree>
    <p:extLst>
      <p:ext uri="{BB962C8B-B14F-4D97-AF65-F5344CB8AC3E}">
        <p14:creationId xmlns:p14="http://schemas.microsoft.com/office/powerpoint/2010/main" val="21909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F1760798-5C51-6AFD-D21A-C19974BD214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94620FB0-2313-3F7F-0D94-BA55823305C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E5FDBC1D-1BFC-4F39-2FF0-3EDE1597B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A7D9A1D-8622-26A6-FE24-CCAFF214CD08}"/>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706676C5-C1D7-89B4-F20C-DA479A18977D}"/>
              </a:ext>
            </a:extLst>
          </p:cNvPr>
          <p:cNvSpPr txBox="1"/>
          <p:nvPr/>
        </p:nvSpPr>
        <p:spPr>
          <a:xfrm>
            <a:off x="576944" y="14497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addresses confusion regarding the resurrection of the dead. He explains the central importance of Jesus’ resurrection to the Christian faith and assures believers of their future resurrection. Paul describes the nature of the resurrection body and concludes with a triumphant declaration of victory over death through Jesus Christ.</a:t>
            </a:r>
          </a:p>
        </p:txBody>
      </p:sp>
      <p:sp>
        <p:nvSpPr>
          <p:cNvPr id="6" name="TextBox 5">
            <a:extLst>
              <a:ext uri="{FF2B5EF4-FFF2-40B4-BE49-F238E27FC236}">
                <a16:creationId xmlns:a16="http://schemas.microsoft.com/office/drawing/2014/main" id="{BF73DA81-D818-F11B-FC00-7BD9A25EAE51}"/>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a:t>
            </a:r>
            <a:r>
              <a:rPr lang="en-US" sz="3200" b="1" dirty="0">
                <a:solidFill>
                  <a:prstClr val="white"/>
                </a:solidFill>
                <a:latin typeface="Aptos" panose="02110004020202020204"/>
              </a:rPr>
              <a:t>15</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t>
            </a:r>
            <a:r>
              <a:rPr lang="en-US" sz="3200" b="1" dirty="0">
                <a:solidFill>
                  <a:prstClr val="white"/>
                </a:solidFill>
                <a:latin typeface="Aptos" panose="02110004020202020204"/>
              </a:rPr>
              <a:t>The resurrection of the dead</a:t>
            </a:r>
          </a:p>
        </p:txBody>
      </p:sp>
    </p:spTree>
    <p:extLst>
      <p:ext uri="{BB962C8B-B14F-4D97-AF65-F5344CB8AC3E}">
        <p14:creationId xmlns:p14="http://schemas.microsoft.com/office/powerpoint/2010/main" val="312400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5CCB-F251-51C8-E099-2D7E79DE485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315CD3E-4B38-5F33-F4C7-D13498374ED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5D3C5E31-4B9C-0B26-0D4D-2B37FB84019E}"/>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8FD118C1-801C-00E9-E36C-F69C458AD70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sp>
        <p:nvSpPr>
          <p:cNvPr id="11271" name="Text Box 10">
            <a:extLst>
              <a:ext uri="{FF2B5EF4-FFF2-40B4-BE49-F238E27FC236}">
                <a16:creationId xmlns:a16="http://schemas.microsoft.com/office/drawing/2014/main" id="{6EA27BF8-072C-14BD-E80E-D571A3F5DBB7}"/>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grpSp>
        <p:nvGrpSpPr>
          <p:cNvPr id="36" name="Group 35">
            <a:extLst>
              <a:ext uri="{FF2B5EF4-FFF2-40B4-BE49-F238E27FC236}">
                <a16:creationId xmlns:a16="http://schemas.microsoft.com/office/drawing/2014/main" id="{3BFC0B1F-3B35-E4BC-8E62-BB86323885C5}"/>
              </a:ext>
            </a:extLst>
          </p:cNvPr>
          <p:cNvGrpSpPr/>
          <p:nvPr/>
        </p:nvGrpSpPr>
        <p:grpSpPr>
          <a:xfrm>
            <a:off x="9534605" y="4278311"/>
            <a:ext cx="2537793" cy="2054568"/>
            <a:chOff x="9534605" y="4363652"/>
            <a:chExt cx="2537793" cy="2054568"/>
          </a:xfrm>
        </p:grpSpPr>
        <p:sp>
          <p:nvSpPr>
            <p:cNvPr id="6" name="Rectangle: Rounded Corners 5">
              <a:extLst>
                <a:ext uri="{FF2B5EF4-FFF2-40B4-BE49-F238E27FC236}">
                  <a16:creationId xmlns:a16="http://schemas.microsoft.com/office/drawing/2014/main" id="{9B1A6DF2-AE1E-3FF3-1420-6F460BE4CEFB}"/>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8B538D-9225-FB08-749B-CF8E68012D07}"/>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8" name="Rectangle 7">
              <a:extLst>
                <a:ext uri="{FF2B5EF4-FFF2-40B4-BE49-F238E27FC236}">
                  <a16:creationId xmlns:a16="http://schemas.microsoft.com/office/drawing/2014/main" id="{56EB4B69-E9F5-9890-2C50-7C50E4015334}"/>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9" name="TextBox 8">
              <a:extLst>
                <a:ext uri="{FF2B5EF4-FFF2-40B4-BE49-F238E27FC236}">
                  <a16:creationId xmlns:a16="http://schemas.microsoft.com/office/drawing/2014/main" id="{E638953C-A259-AF83-EE9F-9C912B42CF97}"/>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0" name="TextBox 9">
              <a:extLst>
                <a:ext uri="{FF2B5EF4-FFF2-40B4-BE49-F238E27FC236}">
                  <a16:creationId xmlns:a16="http://schemas.microsoft.com/office/drawing/2014/main" id="{26C7931B-45BE-86E0-E149-877F5A860940}"/>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2" name="TextBox 1">
            <a:extLst>
              <a:ext uri="{FF2B5EF4-FFF2-40B4-BE49-F238E27FC236}">
                <a16:creationId xmlns:a16="http://schemas.microsoft.com/office/drawing/2014/main" id="{DCB42712-6CD2-2D4B-87B8-B4FB0C87E60A}"/>
              </a:ext>
            </a:extLst>
          </p:cNvPr>
          <p:cNvSpPr txBox="1"/>
          <p:nvPr/>
        </p:nvSpPr>
        <p:spPr>
          <a:xfrm>
            <a:off x="1206705"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Ascension &amp; Appointment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134F1F8-8280-2B66-E367-701F803FB5CA}"/>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Pentecost &amp; Peter’s Preaching</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116281-023C-E0FA-929C-2407B9FE2CCF}"/>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Lame Man &amp; Lesson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8EF382C-2755-B14C-A00A-6FFC33F5DF4A}"/>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Restrained, Released, &amp; Request</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CC27166-EBA0-D074-8000-51DB36536580}"/>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Deception &amp; Detention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009C10C-0629-39CD-9C5C-205213CF9D37}"/>
              </a:ext>
            </a:extLst>
          </p:cNvPr>
          <p:cNvSpPr txBox="1"/>
          <p:nvPr/>
        </p:nvSpPr>
        <p:spPr>
          <a:xfrm>
            <a:off x="1206705" y="228599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Seven Selected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47FEE91-9090-EAC9-B911-D9E2807F1D8E}"/>
              </a:ext>
            </a:extLst>
          </p:cNvPr>
          <p:cNvSpPr txBox="1"/>
          <p:nvPr/>
        </p:nvSpPr>
        <p:spPr>
          <a:xfrm>
            <a:off x="1206705" y="268606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Stephen Stoned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335CAD5-1BCA-1033-2794-0C1ED4D88D21}"/>
              </a:ext>
            </a:extLst>
          </p:cNvPr>
          <p:cNvSpPr txBox="1"/>
          <p:nvPr/>
        </p:nvSpPr>
        <p:spPr>
          <a:xfrm>
            <a:off x="1206705" y="309862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Samaria &amp; Salvation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DEB300-F842-6B89-D17D-ECDE7496ADCE}"/>
              </a:ext>
            </a:extLst>
          </p:cNvPr>
          <p:cNvSpPr txBox="1"/>
          <p:nvPr/>
        </p:nvSpPr>
        <p:spPr>
          <a:xfrm>
            <a:off x="1206705" y="348579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Saul Saved &amp; Dorcas Delivered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D566F2-3E39-8A08-78B4-C95FCE5E3088}"/>
              </a:ext>
            </a:extLst>
          </p:cNvPr>
          <p:cNvSpPr txBox="1"/>
          <p:nvPr/>
        </p:nvSpPr>
        <p:spPr>
          <a:xfrm>
            <a:off x="1206705" y="387463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Cornelius Converted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04AC255-FC26-7648-72C0-4FFEC391AC10}"/>
              </a:ext>
            </a:extLst>
          </p:cNvPr>
          <p:cNvSpPr txBox="1"/>
          <p:nvPr/>
        </p:nvSpPr>
        <p:spPr>
          <a:xfrm>
            <a:off x="1206705" y="4250889"/>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Report &amp; Relief</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299B483-FD61-8047-C0AA-3F7DD41BF701}"/>
              </a:ext>
            </a:extLst>
          </p:cNvPr>
          <p:cNvSpPr txBox="1"/>
          <p:nvPr/>
        </p:nvSpPr>
        <p:spPr>
          <a:xfrm>
            <a:off x="1206705" y="4663446"/>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Persecution, Peter, &amp; Pride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73FA021-A950-517D-4308-A20C1FB2F718}"/>
              </a:ext>
            </a:extLst>
          </p:cNvPr>
          <p:cNvSpPr txBox="1"/>
          <p:nvPr/>
        </p:nvSpPr>
        <p:spPr>
          <a:xfrm>
            <a:off x="1206705" y="507577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Antioch to Iconium</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8FC71E4-D780-F04C-9469-D3C824F3AFA7}"/>
              </a:ext>
            </a:extLst>
          </p:cNvPr>
          <p:cNvSpPr txBox="1"/>
          <p:nvPr/>
        </p:nvSpPr>
        <p:spPr>
          <a:xfrm>
            <a:off x="1206705" y="548833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Iconium to Antioch</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EE594F-0DE6-A910-A2D3-A57343E4987A}"/>
              </a:ext>
            </a:extLst>
          </p:cNvPr>
          <p:cNvSpPr txBox="1"/>
          <p:nvPr/>
        </p:nvSpPr>
        <p:spPr>
          <a:xfrm>
            <a:off x="1206705" y="5900892"/>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Disagreement &amp; Decision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23D7EE5-9D7A-6D41-9D7B-4B3F2FE75475}"/>
              </a:ext>
            </a:extLst>
          </p:cNvPr>
          <p:cNvSpPr txBox="1"/>
          <p:nvPr/>
        </p:nvSpPr>
        <p:spPr>
          <a:xfrm>
            <a:off x="6485737"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Philippian Prison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B145A2D-F040-0E4B-7A6C-E32BE57983D1}"/>
              </a:ext>
            </a:extLst>
          </p:cNvPr>
          <p:cNvSpPr txBox="1"/>
          <p:nvPr/>
        </p:nvSpPr>
        <p:spPr>
          <a:xfrm>
            <a:off x="6485737" y="68487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Addressing Athens</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405AB0-D69A-A050-26E6-7CB9315DB02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4" name="TextBox 3">
            <a:extLst>
              <a:ext uri="{FF2B5EF4-FFF2-40B4-BE49-F238E27FC236}">
                <a16:creationId xmlns:a16="http://schemas.microsoft.com/office/drawing/2014/main" id="{B7C55E00-8179-2E61-35FC-854665FC8243}"/>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4" name="TextBox 23">
            <a:extLst>
              <a:ext uri="{FF2B5EF4-FFF2-40B4-BE49-F238E27FC236}">
                <a16:creationId xmlns:a16="http://schemas.microsoft.com/office/drawing/2014/main" id="{EA20BD0F-4F4F-01DA-A53D-6B942A291CA2}"/>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Tree>
    <p:extLst>
      <p:ext uri="{BB962C8B-B14F-4D97-AF65-F5344CB8AC3E}">
        <p14:creationId xmlns:p14="http://schemas.microsoft.com/office/powerpoint/2010/main" val="349887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2DBEAD1D-3385-1C93-B5C0-752CA0BFD36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3C8B963-1C43-670F-D330-EF486ED10A68}"/>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C8002972-2718-822C-C5FD-21A477BDF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ADA748D-F9B5-AAED-5562-027E352D6B3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1</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st</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3715B46-505E-44E4-0A32-E09E7D19152C}"/>
              </a:ext>
            </a:extLst>
          </p:cNvPr>
          <p:cNvSpPr txBox="1"/>
          <p:nvPr/>
        </p:nvSpPr>
        <p:spPr>
          <a:xfrm>
            <a:off x="576944" y="1449708"/>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concludes the letter with practical instructions concerning the collection for the saints in Jerusalem and his travel plans. He sends personal greetings to various individuals and closes with a blessing of grace and love.</a:t>
            </a:r>
          </a:p>
        </p:txBody>
      </p:sp>
      <p:sp>
        <p:nvSpPr>
          <p:cNvPr id="6" name="TextBox 5">
            <a:extLst>
              <a:ext uri="{FF2B5EF4-FFF2-40B4-BE49-F238E27FC236}">
                <a16:creationId xmlns:a16="http://schemas.microsoft.com/office/drawing/2014/main" id="{3C270328-C807-A157-3365-7B8DE46A9BB2}"/>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a:t>
            </a:r>
            <a:r>
              <a:rPr lang="en-US" sz="3200" b="1" dirty="0">
                <a:solidFill>
                  <a:prstClr val="white"/>
                </a:solidFill>
                <a:latin typeface="Aptos" panose="02110004020202020204"/>
              </a:rPr>
              <a:t>16</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t>
            </a:r>
            <a:r>
              <a:rPr lang="en-US" sz="3200" b="1" dirty="0">
                <a:solidFill>
                  <a:prstClr val="white"/>
                </a:solidFill>
                <a:latin typeface="Aptos" panose="02110004020202020204"/>
              </a:rPr>
              <a:t>Final instructions and greetings</a:t>
            </a:r>
          </a:p>
        </p:txBody>
      </p:sp>
    </p:spTree>
    <p:extLst>
      <p:ext uri="{BB962C8B-B14F-4D97-AF65-F5344CB8AC3E}">
        <p14:creationId xmlns:p14="http://schemas.microsoft.com/office/powerpoint/2010/main" val="22340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E61419-0E6F-9BCF-7DBF-C43B8E942B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A4B6D1B-F528-5855-AB62-97DC14394AA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088A954-7057-7A01-0953-AE65DBDD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A61AD2F-4D77-A3D2-5F47-6E52513A7C16}"/>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Aptos" panose="02110004020202020204"/>
              </a:rPr>
              <a:t>Acts 20:1-2a</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7715954-5D18-C858-6975-0500E458D691}"/>
              </a:ext>
            </a:extLst>
          </p:cNvPr>
          <p:cNvSpPr txBox="1"/>
          <p:nvPr/>
        </p:nvSpPr>
        <p:spPr>
          <a:xfrm>
            <a:off x="576944" y="10941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Paul departs for Macedonia (churches at Philippi, Thessalonica, Berea)</a:t>
            </a:r>
          </a:p>
          <a:p>
            <a:pPr marL="914400" lvl="1" indent="-457200">
              <a:buFont typeface="Arial" panose="020B0604020202020204" pitchFamily="34" charset="0"/>
              <a:buChar char="•"/>
            </a:pPr>
            <a:r>
              <a:rPr lang="en-US" sz="3200" dirty="0">
                <a:solidFill>
                  <a:prstClr val="white"/>
                </a:solidFill>
                <a:latin typeface="Aptos" panose="02110004020202020204"/>
              </a:rPr>
              <a:t>Paul has “</a:t>
            </a:r>
            <a:r>
              <a:rPr lang="en-US" sz="3200" i="1" dirty="0">
                <a:solidFill>
                  <a:prstClr val="white"/>
                </a:solidFill>
                <a:latin typeface="Aptos" panose="02110004020202020204"/>
              </a:rPr>
              <a:t>gone over that region and encouraged them with many words</a:t>
            </a:r>
            <a:r>
              <a:rPr lang="en-US" sz="3200" dirty="0">
                <a:solidFill>
                  <a:prstClr val="white"/>
                </a:solidFill>
                <a:latin typeface="Aptos" panose="02110004020202020204"/>
              </a:rPr>
              <a:t>” </a:t>
            </a:r>
          </a:p>
          <a:p>
            <a:pPr marL="914400" lvl="1" indent="-457200">
              <a:buFont typeface="Arial" panose="020B0604020202020204" pitchFamily="34" charset="0"/>
              <a:buChar char="•"/>
            </a:pPr>
            <a:endParaRPr lang="en-US" sz="3200" dirty="0">
              <a:solidFill>
                <a:prstClr val="white"/>
              </a:solidFill>
              <a:latin typeface="Aptos" panose="02110004020202020204"/>
            </a:endParaRPr>
          </a:p>
          <a:p>
            <a:pPr marL="914400" lvl="1" indent="-457200">
              <a:buFont typeface="Arial" panose="020B0604020202020204" pitchFamily="34" charset="0"/>
              <a:buChar char="•"/>
            </a:pPr>
            <a:endParaRPr lang="en-US" sz="3200" dirty="0">
              <a:solidFill>
                <a:prstClr val="white"/>
              </a:solidFill>
              <a:latin typeface="Aptos" panose="02110004020202020204"/>
            </a:endParaRPr>
          </a:p>
        </p:txBody>
      </p:sp>
    </p:spTree>
    <p:extLst>
      <p:ext uri="{BB962C8B-B14F-4D97-AF65-F5344CB8AC3E}">
        <p14:creationId xmlns:p14="http://schemas.microsoft.com/office/powerpoint/2010/main" val="345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97D814-D0F3-1A9B-4B81-BA59AF426466}"/>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6AF4ADC8-8C3B-EC7C-6617-E99CE7F73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B668EE45-6D70-0586-4C0F-006234B62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93" b="5377"/>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2CFD89E-18BF-0B11-1215-9028667C482A}"/>
              </a:ext>
            </a:extLst>
          </p:cNvPr>
          <p:cNvSpPr/>
          <p:nvPr/>
        </p:nvSpPr>
        <p:spPr>
          <a:xfrm>
            <a:off x="3467100" y="0"/>
            <a:ext cx="2921000" cy="1124465"/>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8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BF6C0175-A266-C9AA-F9E6-D014F2F70A7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34E6ED9-DB13-223B-BFB2-3C9B6E55A24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410A5C4-BFBB-3AA6-6C6D-6A567715D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462132F-7277-B614-39C9-44D5DDA39B6F}"/>
              </a:ext>
            </a:extLst>
          </p:cNvPr>
          <p:cNvSpPr txBox="1"/>
          <p:nvPr/>
        </p:nvSpPr>
        <p:spPr>
          <a:xfrm>
            <a:off x="576943" y="206830"/>
            <a:ext cx="1066255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letter to the church at Corinth</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F11069D-A5CC-D8A6-B522-1EA274AF1B8B}"/>
              </a:ext>
            </a:extLst>
          </p:cNvPr>
          <p:cNvSpPr txBox="1"/>
          <p:nvPr/>
        </p:nvSpPr>
        <p:spPr>
          <a:xfrm>
            <a:off x="576944" y="936880"/>
            <a:ext cx="11260829" cy="410881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Place &amp; Time</a:t>
            </a:r>
          </a:p>
          <a:p>
            <a:pPr lvl="1"/>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	</a:t>
            </a:r>
            <a:r>
              <a:rPr lang="en-US" sz="2900" dirty="0">
                <a:solidFill>
                  <a:prstClr val="white"/>
                </a:solidFill>
                <a:latin typeface="Aptos" panose="02110004020202020204"/>
              </a:rPr>
              <a:t>While in Macedonia, Paul was strengthened by the coming of 	Titus (re: 2 Cor. 7:5-7)</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Purpose</a:t>
            </a:r>
          </a:p>
          <a:p>
            <a:pPr lvl="2"/>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Paul’s 2</a:t>
            </a:r>
            <a:r>
              <a:rPr kumimoji="0" lang="en-US" sz="2900" b="0"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 letter to the Corinthian </a:t>
            </a:r>
            <a:r>
              <a:rPr lang="en-US" sz="2900" dirty="0">
                <a:solidFill>
                  <a:prstClr val="white"/>
                </a:solidFill>
                <a:latin typeface="Aptos" panose="02110004020202020204"/>
              </a:rPr>
              <a:t>church, addressing issues of reconciliation, defending his apostleship, and encouraging generosity. Paul emphasizes God’s comfort in suffering, the transformative power of the Spirit, and the importance of living a holy life.</a:t>
            </a:r>
          </a:p>
        </p:txBody>
      </p:sp>
    </p:spTree>
    <p:extLst>
      <p:ext uri="{BB962C8B-B14F-4D97-AF65-F5344CB8AC3E}">
        <p14:creationId xmlns:p14="http://schemas.microsoft.com/office/powerpoint/2010/main" val="771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548F363-45E6-3631-2B71-477889A7C62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C0C8450-F027-12AA-1B3C-ECCA3A6FD02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5639CC6A-825F-EDD1-72C6-6E8292F33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408953B-4365-F57C-4F6C-DE6E460E0F2E}"/>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EABF7B35-2D34-E43C-263E-5BAB8AF7F88C}"/>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1-2: </a:t>
            </a:r>
            <a:r>
              <a:rPr lang="en-US" sz="3200" b="1" dirty="0">
                <a:solidFill>
                  <a:prstClr val="white"/>
                </a:solidFill>
                <a:latin typeface="Aptos" panose="02110004020202020204"/>
              </a:rPr>
              <a:t>Paul’s Defense and Comfort in Affliction</a:t>
            </a:r>
          </a:p>
        </p:txBody>
      </p:sp>
      <p:sp>
        <p:nvSpPr>
          <p:cNvPr id="3" name="TextBox 2">
            <a:extLst>
              <a:ext uri="{FF2B5EF4-FFF2-40B4-BE49-F238E27FC236}">
                <a16:creationId xmlns:a16="http://schemas.microsoft.com/office/drawing/2014/main" id="{839F5A7E-3857-7F3F-40ED-84ED6DB5DDC9}"/>
              </a:ext>
            </a:extLst>
          </p:cNvPr>
          <p:cNvSpPr txBox="1"/>
          <p:nvPr/>
        </p:nvSpPr>
        <p:spPr>
          <a:xfrm>
            <a:off x="576943" y="1561046"/>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3-5: The ministry of the new covenant</a:t>
            </a:r>
          </a:p>
        </p:txBody>
      </p:sp>
      <p:sp>
        <p:nvSpPr>
          <p:cNvPr id="5" name="TextBox 4">
            <a:extLst>
              <a:ext uri="{FF2B5EF4-FFF2-40B4-BE49-F238E27FC236}">
                <a16:creationId xmlns:a16="http://schemas.microsoft.com/office/drawing/2014/main" id="{C38AEDFA-A354-001F-634D-05E2D075237A}"/>
              </a:ext>
            </a:extLst>
          </p:cNvPr>
          <p:cNvSpPr txBox="1"/>
          <p:nvPr/>
        </p:nvSpPr>
        <p:spPr>
          <a:xfrm>
            <a:off x="576944" y="2244929"/>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6-7: Exhortation to holiness and reconciliation</a:t>
            </a:r>
          </a:p>
        </p:txBody>
      </p:sp>
      <p:sp>
        <p:nvSpPr>
          <p:cNvPr id="7" name="TextBox 6">
            <a:extLst>
              <a:ext uri="{FF2B5EF4-FFF2-40B4-BE49-F238E27FC236}">
                <a16:creationId xmlns:a16="http://schemas.microsoft.com/office/drawing/2014/main" id="{7CF25039-8790-11BE-EFF1-C1716899D473}"/>
              </a:ext>
            </a:extLst>
          </p:cNvPr>
          <p:cNvSpPr txBox="1"/>
          <p:nvPr/>
        </p:nvSpPr>
        <p:spPr>
          <a:xfrm>
            <a:off x="576944" y="2928812"/>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8-9: </a:t>
            </a:r>
            <a:r>
              <a:rPr lang="en-US" sz="3200" b="1" dirty="0">
                <a:solidFill>
                  <a:prstClr val="white"/>
                </a:solidFill>
                <a:latin typeface="Aptos" panose="02110004020202020204"/>
              </a:rPr>
              <a:t>Generosity and the collection for Jerusalem</a:t>
            </a:r>
            <a:endPar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E95B1248-CB64-FCCB-16E0-8D0F3BB9E5A4}"/>
              </a:ext>
            </a:extLst>
          </p:cNvPr>
          <p:cNvSpPr txBox="1"/>
          <p:nvPr/>
        </p:nvSpPr>
        <p:spPr>
          <a:xfrm>
            <a:off x="576944" y="3592250"/>
            <a:ext cx="112608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10-13: </a:t>
            </a:r>
            <a:r>
              <a:rPr lang="en-US" sz="3200" b="1" dirty="0">
                <a:solidFill>
                  <a:prstClr val="white"/>
                </a:solidFill>
                <a:latin typeface="Aptos" panose="02110004020202020204"/>
              </a:rPr>
              <a:t>Paul’s apostolic defense and strength in weakness</a:t>
            </a:r>
            <a:endPar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99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95FFA2FA-6180-A82E-9B81-18FABA09C11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3AF387E-0B6C-C294-114B-EBBFB87E64B3}"/>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D52CF7C-25C4-EC9E-E511-C1F5DD721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77D9BB5-AC6F-309B-1FBF-E4AFA80FF86F}"/>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994625A-DE8A-87F2-90C9-CD735702E50C}"/>
              </a:ext>
            </a:extLst>
          </p:cNvPr>
          <p:cNvSpPr txBox="1"/>
          <p:nvPr/>
        </p:nvSpPr>
        <p:spPr>
          <a:xfrm>
            <a:off x="576944" y="1449708"/>
            <a:ext cx="11260829" cy="232371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Paul begins by expressing his comfort in God, who comforts believers in all their troubles, so they can comfort others (</a:t>
            </a:r>
            <a:r>
              <a:rPr lang="en-US" sz="2900" dirty="0">
                <a:solidFill>
                  <a:prstClr val="white"/>
                </a:solidFill>
                <a:latin typeface="Aptos" panose="02110004020202020204"/>
                <a:hlinkClick r:id="rId4">
                  <a:extLst>
                    <a:ext uri="{A12FA001-AC4F-418D-AE19-62706E023703}">
                      <ahyp:hlinkClr xmlns:ahyp="http://schemas.microsoft.com/office/drawing/2018/hyperlinkcolor" val="tx"/>
                    </a:ext>
                  </a:extLst>
                </a:hlinkClick>
              </a:rPr>
              <a:t>2 Corinthians 1:3-4</a:t>
            </a:r>
            <a:r>
              <a:rPr lang="en-US" sz="2900" dirty="0">
                <a:solidFill>
                  <a:prstClr val="white"/>
                </a:solidFill>
                <a:latin typeface="Aptos" panose="02110004020202020204"/>
              </a:rPr>
              <a:t>). He then addresses the tension between him and the Corinthian church, explaining his change of travel plans and emphasizing his sincere love and forgiveness toward them.</a:t>
            </a:r>
          </a:p>
        </p:txBody>
      </p:sp>
      <p:sp>
        <p:nvSpPr>
          <p:cNvPr id="6" name="TextBox 5">
            <a:extLst>
              <a:ext uri="{FF2B5EF4-FFF2-40B4-BE49-F238E27FC236}">
                <a16:creationId xmlns:a16="http://schemas.microsoft.com/office/drawing/2014/main" id="{59222CB1-DCB0-F5A1-461A-E9DBDBE86289}"/>
              </a:ext>
            </a:extLst>
          </p:cNvPr>
          <p:cNvSpPr txBox="1"/>
          <p:nvPr/>
        </p:nvSpPr>
        <p:spPr>
          <a:xfrm>
            <a:off x="576944" y="976271"/>
            <a:ext cx="11260829" cy="584775"/>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1-2: </a:t>
            </a:r>
            <a:r>
              <a:rPr lang="en-US" sz="3200" b="1" dirty="0">
                <a:solidFill>
                  <a:prstClr val="white"/>
                </a:solidFill>
                <a:latin typeface="Aptos" panose="02110004020202020204"/>
              </a:rPr>
              <a:t>Paul’s Defense and Comfort in Affliction</a:t>
            </a:r>
          </a:p>
        </p:txBody>
      </p:sp>
    </p:spTree>
    <p:extLst>
      <p:ext uri="{BB962C8B-B14F-4D97-AF65-F5344CB8AC3E}">
        <p14:creationId xmlns:p14="http://schemas.microsoft.com/office/powerpoint/2010/main" val="772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129E86CE-DF2F-7493-AA66-DF88F0D43F8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9A400B33-32B7-02D8-1716-C52A29EC951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F095058-6545-4111-6647-F55AE7DA2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6B633D24-BADF-2301-1DDE-BD293B9BF34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1239CEA-ABA8-67B8-C860-67ECB8E16AB1}"/>
              </a:ext>
            </a:extLst>
          </p:cNvPr>
          <p:cNvSpPr txBox="1"/>
          <p:nvPr/>
        </p:nvSpPr>
        <p:spPr>
          <a:xfrm>
            <a:off x="576944" y="1449708"/>
            <a:ext cx="11260829" cy="321626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In these chapters, Paul contrasts the old covenant, symbolized by the Law of Moses, with the new covenant brought by Christ. He describes the ministry of the new covenant as one of life and the Spirit, not of the letter and death. Paul also teaches about the transient nature of life on earth and the eternal hope believers have through the resurrection, encouraging them to walk by faith, not by sight.</a:t>
            </a:r>
          </a:p>
        </p:txBody>
      </p:sp>
      <p:sp>
        <p:nvSpPr>
          <p:cNvPr id="6" name="TextBox 5">
            <a:extLst>
              <a:ext uri="{FF2B5EF4-FFF2-40B4-BE49-F238E27FC236}">
                <a16:creationId xmlns:a16="http://schemas.microsoft.com/office/drawing/2014/main" id="{3ED845B7-B15F-F04C-63E5-CB01648748F3}"/>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3-5: The ministry of the new covenant</a:t>
            </a:r>
          </a:p>
        </p:txBody>
      </p:sp>
    </p:spTree>
    <p:extLst>
      <p:ext uri="{BB962C8B-B14F-4D97-AF65-F5344CB8AC3E}">
        <p14:creationId xmlns:p14="http://schemas.microsoft.com/office/powerpoint/2010/main" val="236359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D019AEEB-4118-2744-CA84-52047BF8321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23821A8-4E4B-4BC6-9402-E22FFAEECCB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BDDD2A8-A7DB-AA48-0131-651A6FE21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3768EE1-D967-3AC4-96CF-591AB64FD721}"/>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1CF77E7-260C-FF26-9E88-1F6E2C5B6194}"/>
              </a:ext>
            </a:extLst>
          </p:cNvPr>
          <p:cNvSpPr txBox="1"/>
          <p:nvPr/>
        </p:nvSpPr>
        <p:spPr>
          <a:xfrm>
            <a:off x="576944" y="1449708"/>
            <a:ext cx="11260829" cy="2769989"/>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Paul calls the Corinthians to live holy lives, not to be unequally yoked with unbelievers, and to cleanse themselves from anything that defiles the body and spirit. He then urges the church to open their hearts to him and receive him as a faithful apostle of Christ, seeking reconciliation and mutual understanding.</a:t>
            </a:r>
          </a:p>
        </p:txBody>
      </p:sp>
      <p:sp>
        <p:nvSpPr>
          <p:cNvPr id="6" name="TextBox 5">
            <a:extLst>
              <a:ext uri="{FF2B5EF4-FFF2-40B4-BE49-F238E27FC236}">
                <a16:creationId xmlns:a16="http://schemas.microsoft.com/office/drawing/2014/main" id="{7301C40A-A255-728F-ADE9-1E4DE1EE2C8F}"/>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6-7: Exhortation to holiness and reconciliation</a:t>
            </a:r>
          </a:p>
        </p:txBody>
      </p:sp>
    </p:spTree>
    <p:extLst>
      <p:ext uri="{BB962C8B-B14F-4D97-AF65-F5344CB8AC3E}">
        <p14:creationId xmlns:p14="http://schemas.microsoft.com/office/powerpoint/2010/main" val="1408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C9AB1325-0D7B-DBCF-9F7B-23EC3A6EE32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98D72F0-76C7-1F55-FFFA-553B32E8D6D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DFB147B-3AE0-32E3-D3E8-B011DF758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822E6CF-B278-0147-9E04-49CF83AE0180}"/>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7F2A6EF3-0A99-575D-EAA0-8903E0422290}"/>
              </a:ext>
            </a:extLst>
          </p:cNvPr>
          <p:cNvSpPr txBox="1"/>
          <p:nvPr/>
        </p:nvSpPr>
        <p:spPr>
          <a:xfrm>
            <a:off x="576944" y="1449708"/>
            <a:ext cx="11260829" cy="2769989"/>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Paul devotes these chapters to the subject of generosity, encouraging the Corinthians to contribute to the collection for the impoverished believers in Jerusalem. He uses the example of the Macedonian churches to inspire the Corinthians to give willingly and cheerfully, teaching that God loves a cheerful giver and will bless their generosity.</a:t>
            </a:r>
          </a:p>
        </p:txBody>
      </p:sp>
      <p:sp>
        <p:nvSpPr>
          <p:cNvPr id="6" name="TextBox 5">
            <a:extLst>
              <a:ext uri="{FF2B5EF4-FFF2-40B4-BE49-F238E27FC236}">
                <a16:creationId xmlns:a16="http://schemas.microsoft.com/office/drawing/2014/main" id="{580AEEDE-6602-3BFB-BA7D-9ED676424EE0}"/>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8-9: Generosity and the collection for Jerusalem</a:t>
            </a:r>
          </a:p>
        </p:txBody>
      </p:sp>
    </p:spTree>
    <p:extLst>
      <p:ext uri="{BB962C8B-B14F-4D97-AF65-F5344CB8AC3E}">
        <p14:creationId xmlns:p14="http://schemas.microsoft.com/office/powerpoint/2010/main" val="22229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462688E6-F37F-35A5-6AFE-EFF60B1233C6}"/>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250CCA8-CAD9-8966-B856-E1A53B65A063}"/>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516D8FE-4043-6805-92DB-226FB1D17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87E8A4CE-15C8-709F-3DE1-A90429A206FD}"/>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nd</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 Corinthians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7384926-33AD-BD79-ABEF-9A6907C05754}"/>
              </a:ext>
            </a:extLst>
          </p:cNvPr>
          <p:cNvSpPr txBox="1"/>
          <p:nvPr/>
        </p:nvSpPr>
        <p:spPr>
          <a:xfrm>
            <a:off x="576944" y="2044005"/>
            <a:ext cx="11260829" cy="3662541"/>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In the final chapters, Paul defends his apostleship against accusations from false teachers who have undermined his authority. He explains the marks of true apostleship, which include suffering and humility. Paul shares his famous “thorn in the flesh” experience, through which God taught him that His grace is sufficient and that His power is made perfect in weakness. The letter concludes with an exhortation to examine themselves and a final blessing.</a:t>
            </a:r>
          </a:p>
        </p:txBody>
      </p:sp>
      <p:sp>
        <p:nvSpPr>
          <p:cNvPr id="6" name="TextBox 5">
            <a:extLst>
              <a:ext uri="{FF2B5EF4-FFF2-40B4-BE49-F238E27FC236}">
                <a16:creationId xmlns:a16="http://schemas.microsoft.com/office/drawing/2014/main" id="{7DD305FB-2394-90E3-F94C-A3A08F7CD210}"/>
              </a:ext>
            </a:extLst>
          </p:cNvPr>
          <p:cNvSpPr txBox="1"/>
          <p:nvPr/>
        </p:nvSpPr>
        <p:spPr>
          <a:xfrm>
            <a:off x="576944" y="976271"/>
            <a:ext cx="112608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10-13: Paul’s apostolic defense and strength in weakness</a:t>
            </a:r>
          </a:p>
        </p:txBody>
      </p:sp>
    </p:spTree>
    <p:extLst>
      <p:ext uri="{BB962C8B-B14F-4D97-AF65-F5344CB8AC3E}">
        <p14:creationId xmlns:p14="http://schemas.microsoft.com/office/powerpoint/2010/main" val="327974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2444F47A-9248-339B-711F-0D3648F5E038}"/>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5B421223-7D04-9C16-0DFB-D9F574FE8AD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grpSp>
        <p:nvGrpSpPr>
          <p:cNvPr id="3" name="Group 2">
            <a:extLst>
              <a:ext uri="{FF2B5EF4-FFF2-40B4-BE49-F238E27FC236}">
                <a16:creationId xmlns:a16="http://schemas.microsoft.com/office/drawing/2014/main" id="{042F56F7-E057-A48F-0AB0-A80B98BE3EEB}"/>
              </a:ext>
            </a:extLst>
          </p:cNvPr>
          <p:cNvGrpSpPr/>
          <p:nvPr/>
        </p:nvGrpSpPr>
        <p:grpSpPr>
          <a:xfrm>
            <a:off x="9534605" y="4278311"/>
            <a:ext cx="2537793" cy="2054568"/>
            <a:chOff x="9534605" y="4363652"/>
            <a:chExt cx="2537793" cy="2054568"/>
          </a:xfrm>
        </p:grpSpPr>
        <p:sp>
          <p:nvSpPr>
            <p:cNvPr id="4" name="Rectangle: Rounded Corners 3">
              <a:extLst>
                <a:ext uri="{FF2B5EF4-FFF2-40B4-BE49-F238E27FC236}">
                  <a16:creationId xmlns:a16="http://schemas.microsoft.com/office/drawing/2014/main" id="{EE34CE90-5207-A8DC-85E1-607F9681D81A}"/>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40DD1380-52A9-50B7-6BEA-30797376CF0F}"/>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11" name="Rectangle 10">
              <a:extLst>
                <a:ext uri="{FF2B5EF4-FFF2-40B4-BE49-F238E27FC236}">
                  <a16:creationId xmlns:a16="http://schemas.microsoft.com/office/drawing/2014/main" id="{5A61727B-5B38-087D-77D4-F6F652445D8F}"/>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12" name="TextBox 11">
              <a:extLst>
                <a:ext uri="{FF2B5EF4-FFF2-40B4-BE49-F238E27FC236}">
                  <a16:creationId xmlns:a16="http://schemas.microsoft.com/office/drawing/2014/main" id="{47F94832-FB50-1C5E-6A26-5F8115D5A3D8}"/>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3" name="TextBox 12">
              <a:extLst>
                <a:ext uri="{FF2B5EF4-FFF2-40B4-BE49-F238E27FC236}">
                  <a16:creationId xmlns:a16="http://schemas.microsoft.com/office/drawing/2014/main" id="{6A3699DE-217C-FCF9-F251-1995B00B833A}"/>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6" name="Text Box 10">
            <a:extLst>
              <a:ext uri="{FF2B5EF4-FFF2-40B4-BE49-F238E27FC236}">
                <a16:creationId xmlns:a16="http://schemas.microsoft.com/office/drawing/2014/main" id="{CDC1823E-FFF0-9CF1-F3EE-49B7C73EBBAC}"/>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sp>
        <p:nvSpPr>
          <p:cNvPr id="2" name="TextBox 1">
            <a:extLst>
              <a:ext uri="{FF2B5EF4-FFF2-40B4-BE49-F238E27FC236}">
                <a16:creationId xmlns:a16="http://schemas.microsoft.com/office/drawing/2014/main" id="{F4CB4CF9-D9BD-63BB-86B9-0C353CD16B26}"/>
              </a:ext>
            </a:extLst>
          </p:cNvPr>
          <p:cNvSpPr txBox="1"/>
          <p:nvPr/>
        </p:nvSpPr>
        <p:spPr>
          <a:xfrm>
            <a:off x="1206705" y="27231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Ascension &amp; Appointment</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948EB4-4EEA-35E0-6069-B9B723C21C76}"/>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Pentecost &amp; Peter’s Preaching</a:t>
            </a:r>
            <a:endParaRPr lang="en-US" dirty="0">
              <a:solidFill>
                <a:schemeClr val="bg1"/>
              </a:solidFill>
            </a:endParaRPr>
          </a:p>
        </p:txBody>
      </p:sp>
      <p:sp>
        <p:nvSpPr>
          <p:cNvPr id="8" name="TextBox 7">
            <a:extLst>
              <a:ext uri="{FF2B5EF4-FFF2-40B4-BE49-F238E27FC236}">
                <a16:creationId xmlns:a16="http://schemas.microsoft.com/office/drawing/2014/main" id="{862201BF-EB3F-49AC-6BAF-63E22D63370E}"/>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Lame Man &amp; Lesson</a:t>
            </a:r>
            <a:endParaRPr lang="en-US" dirty="0">
              <a:solidFill>
                <a:schemeClr val="bg1"/>
              </a:solidFill>
            </a:endParaRPr>
          </a:p>
        </p:txBody>
      </p:sp>
      <p:sp>
        <p:nvSpPr>
          <p:cNvPr id="9" name="TextBox 8">
            <a:extLst>
              <a:ext uri="{FF2B5EF4-FFF2-40B4-BE49-F238E27FC236}">
                <a16:creationId xmlns:a16="http://schemas.microsoft.com/office/drawing/2014/main" id="{2B41FA86-BE60-4826-EA7C-985B1B8EAC53}"/>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Restrained, Released, &amp; Request</a:t>
            </a:r>
            <a:endParaRPr lang="en-US" dirty="0">
              <a:solidFill>
                <a:schemeClr val="bg1"/>
              </a:solidFill>
            </a:endParaRPr>
          </a:p>
        </p:txBody>
      </p:sp>
      <p:sp>
        <p:nvSpPr>
          <p:cNvPr id="10" name="TextBox 9">
            <a:extLst>
              <a:ext uri="{FF2B5EF4-FFF2-40B4-BE49-F238E27FC236}">
                <a16:creationId xmlns:a16="http://schemas.microsoft.com/office/drawing/2014/main" id="{D8F56297-4C87-0D24-197A-C45ACED43B0A}"/>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Deception &amp; Detention</a:t>
            </a:r>
            <a:endParaRPr lang="en-US" dirty="0">
              <a:solidFill>
                <a:schemeClr val="bg1"/>
              </a:solidFill>
            </a:endParaRPr>
          </a:p>
        </p:txBody>
      </p:sp>
      <p:sp>
        <p:nvSpPr>
          <p:cNvPr id="14" name="TextBox 13">
            <a:extLst>
              <a:ext uri="{FF2B5EF4-FFF2-40B4-BE49-F238E27FC236}">
                <a16:creationId xmlns:a16="http://schemas.microsoft.com/office/drawing/2014/main" id="{84BFBB17-0404-ECD3-A3B0-33B15A2C9767}"/>
              </a:ext>
            </a:extLst>
          </p:cNvPr>
          <p:cNvSpPr txBox="1"/>
          <p:nvPr/>
        </p:nvSpPr>
        <p:spPr>
          <a:xfrm>
            <a:off x="1206705"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Seven Selected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EFC1B43-91C8-519D-4649-C28596FDF49D}"/>
              </a:ext>
            </a:extLst>
          </p:cNvPr>
          <p:cNvSpPr txBox="1"/>
          <p:nvPr/>
        </p:nvSpPr>
        <p:spPr>
          <a:xfrm>
            <a:off x="1206705"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Stephen Stoned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A289758-61B3-04B9-55CB-5F28D4BECF40}"/>
              </a:ext>
            </a:extLst>
          </p:cNvPr>
          <p:cNvSpPr txBox="1"/>
          <p:nvPr/>
        </p:nvSpPr>
        <p:spPr>
          <a:xfrm>
            <a:off x="1206705"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Samaria &amp; Salvation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099D4EA-8E31-DD90-7C55-F52FC38740C9}"/>
              </a:ext>
            </a:extLst>
          </p:cNvPr>
          <p:cNvSpPr txBox="1"/>
          <p:nvPr/>
        </p:nvSpPr>
        <p:spPr>
          <a:xfrm>
            <a:off x="1206705" y="3485791"/>
            <a:ext cx="441859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Saul Saved &amp; Dorcas Delivered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B6FCC6-3016-EA87-4F86-91F5B0FA694E}"/>
              </a:ext>
            </a:extLst>
          </p:cNvPr>
          <p:cNvSpPr txBox="1"/>
          <p:nvPr/>
        </p:nvSpPr>
        <p:spPr>
          <a:xfrm>
            <a:off x="1206705" y="3874631"/>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Cornelius Converted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C29C723-CB48-99BE-C4D4-FE66E6A1B6F2}"/>
              </a:ext>
            </a:extLst>
          </p:cNvPr>
          <p:cNvSpPr txBox="1"/>
          <p:nvPr/>
        </p:nvSpPr>
        <p:spPr>
          <a:xfrm>
            <a:off x="1206705" y="4250889"/>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Report &amp; Relief</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51F1FB7-98BA-F690-8BDE-D1882D21104D}"/>
              </a:ext>
            </a:extLst>
          </p:cNvPr>
          <p:cNvSpPr txBox="1"/>
          <p:nvPr/>
        </p:nvSpPr>
        <p:spPr>
          <a:xfrm>
            <a:off x="1206705" y="4663446"/>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Persecution, Peter, &amp; Pride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97AA9D36-F815-E815-D211-41DD72ADFD16}"/>
              </a:ext>
            </a:extLst>
          </p:cNvPr>
          <p:cNvSpPr txBox="1"/>
          <p:nvPr/>
        </p:nvSpPr>
        <p:spPr>
          <a:xfrm>
            <a:off x="1206705" y="507577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Antioch to Iconium</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CCEE426-797B-8733-F546-40A2A90F5FEA}"/>
              </a:ext>
            </a:extLst>
          </p:cNvPr>
          <p:cNvSpPr txBox="1"/>
          <p:nvPr/>
        </p:nvSpPr>
        <p:spPr>
          <a:xfrm>
            <a:off x="1206705" y="548833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Iconium to Antioch</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AF6A6C4-8BA6-D708-0F6D-8DAD4B0F978D}"/>
              </a:ext>
            </a:extLst>
          </p:cNvPr>
          <p:cNvSpPr txBox="1"/>
          <p:nvPr/>
        </p:nvSpPr>
        <p:spPr>
          <a:xfrm>
            <a:off x="1206705" y="590089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Disagreement &amp; Decision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C4C9E03-5DFC-0CA4-9D84-59F2B2D12489}"/>
              </a:ext>
            </a:extLst>
          </p:cNvPr>
          <p:cNvSpPr txBox="1"/>
          <p:nvPr/>
        </p:nvSpPr>
        <p:spPr>
          <a:xfrm>
            <a:off x="6485737" y="27231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Philippian Prison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FB9F01C-933C-3324-1A14-B92FDD0F2E51}"/>
              </a:ext>
            </a:extLst>
          </p:cNvPr>
          <p:cNvSpPr txBox="1"/>
          <p:nvPr/>
        </p:nvSpPr>
        <p:spPr>
          <a:xfrm>
            <a:off x="6485737" y="684875"/>
            <a:ext cx="441859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Addressing Athens</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D82B201-4F07-272D-B032-A8F2A34B7AD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27" name="TextBox 26">
            <a:extLst>
              <a:ext uri="{FF2B5EF4-FFF2-40B4-BE49-F238E27FC236}">
                <a16:creationId xmlns:a16="http://schemas.microsoft.com/office/drawing/2014/main" id="{4B666594-E658-EE6F-C396-F69227E285EC}"/>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8" name="TextBox 27">
            <a:extLst>
              <a:ext uri="{FF2B5EF4-FFF2-40B4-BE49-F238E27FC236}">
                <a16:creationId xmlns:a16="http://schemas.microsoft.com/office/drawing/2014/main" id="{C8AD879B-602A-599D-18CE-D698A7DC0D80}"/>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
        <p:nvSpPr>
          <p:cNvPr id="29" name="TextBox 28">
            <a:extLst>
              <a:ext uri="{FF2B5EF4-FFF2-40B4-BE49-F238E27FC236}">
                <a16:creationId xmlns:a16="http://schemas.microsoft.com/office/drawing/2014/main" id="{6460BEEC-0AAD-CA22-EAFD-5684F791DC42}"/>
              </a:ext>
            </a:extLst>
          </p:cNvPr>
          <p:cNvSpPr txBox="1"/>
          <p:nvPr/>
        </p:nvSpPr>
        <p:spPr>
          <a:xfrm>
            <a:off x="6485737"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F00D766-A738-731D-E5E0-6BADDBD22530}"/>
              </a:ext>
            </a:extLst>
          </p:cNvPr>
          <p:cNvSpPr txBox="1"/>
          <p:nvPr/>
        </p:nvSpPr>
        <p:spPr>
          <a:xfrm>
            <a:off x="6485737"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C468D8B-CCAF-6B0F-3F86-BD84A96ACBAA}"/>
              </a:ext>
            </a:extLst>
          </p:cNvPr>
          <p:cNvSpPr txBox="1"/>
          <p:nvPr/>
        </p:nvSpPr>
        <p:spPr>
          <a:xfrm>
            <a:off x="6485737"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7F4CD17-2243-15D8-A6FB-1A967E78C9F6}"/>
              </a:ext>
            </a:extLst>
          </p:cNvPr>
          <p:cNvSpPr txBox="1"/>
          <p:nvPr/>
        </p:nvSpPr>
        <p:spPr>
          <a:xfrm>
            <a:off x="6485737" y="351118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Caesarean Confinement </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AD8C609-9E3C-D560-C343-C4DC4E75C791}"/>
              </a:ext>
            </a:extLst>
          </p:cNvPr>
          <p:cNvSpPr txBox="1"/>
          <p:nvPr/>
        </p:nvSpPr>
        <p:spPr>
          <a:xfrm>
            <a:off x="6485737" y="3908881"/>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Appeal &amp; Agrippa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B110482-3509-170A-965B-880C0641AC76}"/>
              </a:ext>
            </a:extLst>
          </p:cNvPr>
          <p:cNvSpPr txBox="1"/>
          <p:nvPr/>
        </p:nvSpPr>
        <p:spPr>
          <a:xfrm>
            <a:off x="6485737" y="4320163"/>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Ridicule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29610B7-E31C-BA96-6805-7051D4C683C6}"/>
              </a:ext>
            </a:extLst>
          </p:cNvPr>
          <p:cNvSpPr txBox="1"/>
          <p:nvPr/>
        </p:nvSpPr>
        <p:spPr>
          <a:xfrm>
            <a:off x="6485737" y="4718584"/>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Marooned On Malta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781DFBC-CD42-C523-8697-7DD502F1611E}"/>
              </a:ext>
            </a:extLst>
          </p:cNvPr>
          <p:cNvSpPr txBox="1"/>
          <p:nvPr/>
        </p:nvSpPr>
        <p:spPr>
          <a:xfrm>
            <a:off x="6485737" y="5118986"/>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Rescued To Rome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left)">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left)">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wipe(left)">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wipe(left)">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wipe(left)">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left)">
                                      <p:cBhvr>
                                        <p:cTn id="1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3683390-A554-E8AA-98EA-12844369CD7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874806CB-4FC8-5C42-CB76-2823B5D8808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1455183-46DC-895E-A9CE-1B5EB2767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16D18490-FD70-C183-A410-A875E0E6382F}"/>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20:2b-3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06C1C47-5CD5-99EA-3FD3-0384DFDDA4C6}"/>
              </a:ext>
            </a:extLst>
          </p:cNvPr>
          <p:cNvSpPr txBox="1"/>
          <p:nvPr/>
        </p:nvSpPr>
        <p:spPr>
          <a:xfrm>
            <a:off x="576944" y="10941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goes to Greece and stays 3 months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While in Corinth, Paul writes the letter to the brethren in Rome</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42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B1379B4-F60C-9EDE-E366-D5D884E9222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DB99356-3BD8-6D4F-0529-9EC9EE3BA95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98524515-4B5E-D834-60C7-D5189C544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5823299-31A3-1420-B13A-8955C2E009A8}"/>
              </a:ext>
            </a:extLst>
          </p:cNvPr>
          <p:cNvSpPr txBox="1"/>
          <p:nvPr/>
        </p:nvSpPr>
        <p:spPr>
          <a:xfrm>
            <a:off x="576943" y="206830"/>
            <a:ext cx="1066255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CE08E9E1-BD75-596B-FFCE-B02A694429E9}"/>
              </a:ext>
            </a:extLst>
          </p:cNvPr>
          <p:cNvSpPr txBox="1"/>
          <p:nvPr/>
        </p:nvSpPr>
        <p:spPr>
          <a:xfrm>
            <a:off x="576944" y="936880"/>
            <a:ext cx="11260829" cy="589392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Place &amp; Time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	Probably written in Corinth</a:t>
            </a:r>
            <a:r>
              <a:rPr kumimoji="0" lang="en-US" sz="2900" b="0" i="0" u="none" strike="noStrike" kern="1200" cap="none" spc="0" normalizeH="0" noProof="0" dirty="0">
                <a:ln>
                  <a:noFill/>
                </a:ln>
                <a:solidFill>
                  <a:prstClr val="white"/>
                </a:solidFill>
                <a:effectLst/>
                <a:uLnTx/>
                <a:uFillTx/>
                <a:latin typeface="Aptos" panose="02110004020202020204"/>
                <a:ea typeface="+mn-ea"/>
                <a:cs typeface="+mn-cs"/>
              </a:rPr>
              <a:t> during the 3</a:t>
            </a:r>
            <a:r>
              <a:rPr kumimoji="0" lang="en-US" sz="2900" b="0" i="0" u="none" strike="noStrike" kern="1200" cap="none" spc="0" normalizeH="0" baseline="30000" noProof="0" dirty="0">
                <a:ln>
                  <a:noFill/>
                </a:ln>
                <a:solidFill>
                  <a:prstClr val="white"/>
                </a:solidFill>
                <a:effectLst/>
                <a:uLnTx/>
                <a:uFillTx/>
                <a:latin typeface="Aptos" panose="02110004020202020204"/>
                <a:ea typeface="+mn-ea"/>
                <a:cs typeface="+mn-cs"/>
              </a:rPr>
              <a:t>rd</a:t>
            </a:r>
            <a:r>
              <a:rPr kumimoji="0" lang="en-US" sz="2900" b="0" i="0" u="none" strike="noStrike" kern="1200" cap="none" spc="0" normalizeH="0" noProof="0" dirty="0">
                <a:ln>
                  <a:noFill/>
                </a:ln>
                <a:solidFill>
                  <a:prstClr val="white"/>
                </a:solidFill>
                <a:effectLst/>
                <a:uLnTx/>
                <a:uFillTx/>
                <a:latin typeface="Aptos" panose="02110004020202020204"/>
                <a:ea typeface="+mn-ea"/>
                <a:cs typeface="+mn-cs"/>
              </a:rPr>
              <a:t> missionary journey 	with the assistance of Tertius (Rom. 16:22)</a:t>
            </a:r>
            <a:endPar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ptos" panose="02110004020202020204"/>
                <a:ea typeface="+mn-ea"/>
                <a:cs typeface="+mn-cs"/>
              </a:rPr>
              <a:t>Purpose</a:t>
            </a:r>
          </a:p>
          <a:p>
            <a:pPr lvl="2"/>
            <a:r>
              <a:rPr lang="en-US" sz="2900" dirty="0">
                <a:solidFill>
                  <a:prstClr val="white"/>
                </a:solidFill>
                <a:latin typeface="Aptos" panose="02110004020202020204"/>
              </a:rPr>
              <a:t>To proclaim the glory of the Lord Jesus Christ by teaching doctrine and edify and encourage the believers who would receive his letter. Of particular concern to Paul were those to whom this letter was written—those in Rome who were “</a:t>
            </a:r>
            <a:r>
              <a:rPr lang="en-US" sz="2900" i="1" dirty="0">
                <a:solidFill>
                  <a:prstClr val="white"/>
                </a:solidFill>
                <a:latin typeface="Aptos" panose="02110004020202020204"/>
              </a:rPr>
              <a:t>loved by God and called to be saints</a:t>
            </a:r>
            <a:r>
              <a:rPr lang="en-US" sz="2900" dirty="0">
                <a:solidFill>
                  <a:prstClr val="white"/>
                </a:solidFill>
                <a:latin typeface="Aptos" panose="02110004020202020204"/>
              </a:rPr>
              <a:t>” (Romans 1:7). Because he himself was a Roman citizen, he had a unique passion for those in the assembly of believers in Rome. Since he had not, to this point, visited the church in Rome, this letter also served as his introduction to them.</a:t>
            </a:r>
          </a:p>
        </p:txBody>
      </p:sp>
    </p:spTree>
    <p:extLst>
      <p:ext uri="{BB962C8B-B14F-4D97-AF65-F5344CB8AC3E}">
        <p14:creationId xmlns:p14="http://schemas.microsoft.com/office/powerpoint/2010/main" val="11198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9EB415B0-CBCE-777F-79A1-1CB0291A5394}"/>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327931A-C45D-02F2-C337-6F6588DCCB5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7896607-C057-DCE6-0012-AF85A4F90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1FA4FE5-27E2-E95C-9DDF-E1450B51D514}"/>
              </a:ext>
            </a:extLst>
          </p:cNvPr>
          <p:cNvSpPr txBox="1"/>
          <p:nvPr/>
        </p:nvSpPr>
        <p:spPr>
          <a:xfrm>
            <a:off x="576944" y="206830"/>
            <a:ext cx="115140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latin typeface="Aptos" panose="02110004020202020204"/>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9D46915D-759B-BBD9-C25E-FBF3ACB410A5}"/>
              </a:ext>
            </a:extLst>
          </p:cNvPr>
          <p:cNvSpPr txBox="1"/>
          <p:nvPr/>
        </p:nvSpPr>
        <p:spPr>
          <a:xfrm>
            <a:off x="712868" y="118310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1-4: The need for and the nature of righteousness</a:t>
            </a:r>
          </a:p>
        </p:txBody>
      </p:sp>
      <p:sp>
        <p:nvSpPr>
          <p:cNvPr id="3" name="TextBox 2">
            <a:extLst>
              <a:ext uri="{FF2B5EF4-FFF2-40B4-BE49-F238E27FC236}">
                <a16:creationId xmlns:a16="http://schemas.microsoft.com/office/drawing/2014/main" id="{4AC5D1FC-3B51-7C91-6A5B-3AA862BD6806}"/>
              </a:ext>
            </a:extLst>
          </p:cNvPr>
          <p:cNvSpPr txBox="1"/>
          <p:nvPr/>
        </p:nvSpPr>
        <p:spPr>
          <a:xfrm>
            <a:off x="712867" y="1767876"/>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5-8: The results of righteousness</a:t>
            </a:r>
          </a:p>
        </p:txBody>
      </p:sp>
      <p:sp>
        <p:nvSpPr>
          <p:cNvPr id="5" name="TextBox 4">
            <a:extLst>
              <a:ext uri="{FF2B5EF4-FFF2-40B4-BE49-F238E27FC236}">
                <a16:creationId xmlns:a16="http://schemas.microsoft.com/office/drawing/2014/main" id="{B4B7489C-6C85-355A-9B33-F4E7CDEE6460}"/>
              </a:ext>
            </a:extLst>
          </p:cNvPr>
          <p:cNvSpPr txBox="1"/>
          <p:nvPr/>
        </p:nvSpPr>
        <p:spPr>
          <a:xfrm>
            <a:off x="712868" y="2451759"/>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9-11: God’s righteousness and Israel</a:t>
            </a:r>
          </a:p>
        </p:txBody>
      </p:sp>
      <p:sp>
        <p:nvSpPr>
          <p:cNvPr id="7" name="TextBox 6">
            <a:extLst>
              <a:ext uri="{FF2B5EF4-FFF2-40B4-BE49-F238E27FC236}">
                <a16:creationId xmlns:a16="http://schemas.microsoft.com/office/drawing/2014/main" id="{6836D1B3-36E9-D3E2-794F-3405C5F76762}"/>
              </a:ext>
            </a:extLst>
          </p:cNvPr>
          <p:cNvSpPr txBox="1"/>
          <p:nvPr/>
        </p:nvSpPr>
        <p:spPr>
          <a:xfrm>
            <a:off x="712868" y="3135642"/>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12-15: Practical Christian living</a:t>
            </a:r>
          </a:p>
        </p:txBody>
      </p:sp>
      <p:sp>
        <p:nvSpPr>
          <p:cNvPr id="8" name="TextBox 7">
            <a:extLst>
              <a:ext uri="{FF2B5EF4-FFF2-40B4-BE49-F238E27FC236}">
                <a16:creationId xmlns:a16="http://schemas.microsoft.com/office/drawing/2014/main" id="{12BD78CA-8F79-E973-CFEA-CCA09A9B1A8B}"/>
              </a:ext>
            </a:extLst>
          </p:cNvPr>
          <p:cNvSpPr txBox="1"/>
          <p:nvPr/>
        </p:nvSpPr>
        <p:spPr>
          <a:xfrm>
            <a:off x="712868" y="3799080"/>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16: Final greetings and commendations</a:t>
            </a:r>
          </a:p>
        </p:txBody>
      </p:sp>
    </p:spTree>
    <p:extLst>
      <p:ext uri="{BB962C8B-B14F-4D97-AF65-F5344CB8AC3E}">
        <p14:creationId xmlns:p14="http://schemas.microsoft.com/office/powerpoint/2010/main" val="359877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1C61920C-6709-2920-6006-2C3211825B1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98C89BA-A876-844D-D50A-89C4990CBC3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F6417B9-5A16-CD30-EDF1-A1F649AA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0E738DF9-1D4E-AE5A-7052-3C0383CA12F6}"/>
              </a:ext>
            </a:extLst>
          </p:cNvPr>
          <p:cNvSpPr txBox="1"/>
          <p:nvPr/>
        </p:nvSpPr>
        <p:spPr>
          <a:xfrm>
            <a:off x="576944" y="206830"/>
            <a:ext cx="11514022"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9874685D-56BC-A948-F047-06C171859A5E}"/>
              </a:ext>
            </a:extLst>
          </p:cNvPr>
          <p:cNvSpPr txBox="1"/>
          <p:nvPr/>
        </p:nvSpPr>
        <p:spPr>
          <a:xfrm>
            <a:off x="576944" y="1449708"/>
            <a:ext cx="11260829" cy="2769989"/>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Paul begins by outlining the sinful condition of humanity—both Jew and Gentile—stating that all have sinned and fallen short of the glory of God (</a:t>
            </a:r>
            <a:r>
              <a:rPr lang="en-US" sz="2900" dirty="0">
                <a:solidFill>
                  <a:prstClr val="white"/>
                </a:solidFill>
                <a:latin typeface="Aptos" panose="02110004020202020204"/>
                <a:hlinkClick r:id="rId4">
                  <a:extLst>
                    <a:ext uri="{A12FA001-AC4F-418D-AE19-62706E023703}">
                      <ahyp:hlinkClr xmlns:ahyp="http://schemas.microsoft.com/office/drawing/2018/hyperlinkcolor" val="tx"/>
                    </a:ext>
                  </a:extLst>
                </a:hlinkClick>
              </a:rPr>
              <a:t>Romans 3:23</a:t>
            </a:r>
            <a:r>
              <a:rPr lang="en-US" sz="2900" dirty="0">
                <a:solidFill>
                  <a:prstClr val="white"/>
                </a:solidFill>
                <a:latin typeface="Aptos" panose="02110004020202020204"/>
              </a:rPr>
              <a:t>). He explains that no one is justified by the works of the law but rather through faith in Jesus Christ. Using the example of Abraham, Paul teaches that justification has always been by faith, not by works.</a:t>
            </a:r>
          </a:p>
        </p:txBody>
      </p:sp>
      <p:sp>
        <p:nvSpPr>
          <p:cNvPr id="6" name="TextBox 5">
            <a:extLst>
              <a:ext uri="{FF2B5EF4-FFF2-40B4-BE49-F238E27FC236}">
                <a16:creationId xmlns:a16="http://schemas.microsoft.com/office/drawing/2014/main" id="{28AE9E56-B2C0-8278-02B2-28536AC09D99}"/>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1-4: The need </a:t>
            </a:r>
            <a:r>
              <a:rPr kumimoji="0" lang="en-US" sz="3200" b="1" i="0" u="none" strike="noStrike" kern="1200" cap="none" spc="0" normalizeH="0" baseline="0" noProof="0" dirty="0" err="1">
                <a:ln>
                  <a:noFill/>
                </a:ln>
                <a:solidFill>
                  <a:prstClr val="white"/>
                </a:solidFill>
                <a:effectLst/>
                <a:uLnTx/>
                <a:uFillTx/>
                <a:latin typeface="Aptos" panose="02110004020202020204"/>
                <a:ea typeface="+mn-ea"/>
                <a:cs typeface="+mn-cs"/>
              </a:rPr>
              <a:t>fo</a:t>
            </a:r>
            <a:r>
              <a:rPr lang="en-US" sz="3200" b="1" dirty="0">
                <a:solidFill>
                  <a:prstClr val="white"/>
                </a:solidFill>
                <a:latin typeface="Aptos" panose="02110004020202020204"/>
              </a:rPr>
              <a:t>r and the nature of righteousness</a:t>
            </a:r>
            <a:endPar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851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E620B687-B0EC-6248-472B-9A0B315D1DD0}"/>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6681858-368A-6BE5-0290-A04EA24648F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3E4FE07-AA59-FED3-CB65-76585BACE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69FFBA16-B3EC-7141-DDB6-ADB911F3CC6B}"/>
              </a:ext>
            </a:extLst>
          </p:cNvPr>
          <p:cNvSpPr txBox="1"/>
          <p:nvPr/>
        </p:nvSpPr>
        <p:spPr>
          <a:xfrm>
            <a:off x="576944" y="206830"/>
            <a:ext cx="11514022"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A0FABD4-0284-5E64-680F-7BF64224D23A}"/>
              </a:ext>
            </a:extLst>
          </p:cNvPr>
          <p:cNvSpPr txBox="1"/>
          <p:nvPr/>
        </p:nvSpPr>
        <p:spPr>
          <a:xfrm>
            <a:off x="576944" y="1449708"/>
            <a:ext cx="11260829" cy="3662541"/>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In these chapters, Paul delves into the benefits of being justified by faith. He describes how believers have peace with God through Jesus Christ and the hope of eternal life. Paul contrasts the results of Adam’s sin, which brought death, with the results of Christ’s obedience, which brings life. He also discusses the role of the Holy Spirit in sanctification, explaining that through the Spirit, believers are freed from the power of sin and can live a life that pleases God</a:t>
            </a:r>
            <a:r>
              <a:rPr lang="en-US" dirty="0"/>
              <a:t>.</a:t>
            </a:r>
            <a:endParaRPr lang="en-US" sz="2900" dirty="0">
              <a:solidFill>
                <a:prstClr val="white"/>
              </a:solidFill>
              <a:latin typeface="Aptos" panose="02110004020202020204"/>
            </a:endParaRPr>
          </a:p>
        </p:txBody>
      </p:sp>
      <p:sp>
        <p:nvSpPr>
          <p:cNvPr id="6" name="TextBox 5">
            <a:extLst>
              <a:ext uri="{FF2B5EF4-FFF2-40B4-BE49-F238E27FC236}">
                <a16:creationId xmlns:a16="http://schemas.microsoft.com/office/drawing/2014/main" id="{11E42264-BE6D-D40A-DA56-37087990DB8F}"/>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5-8: The results of righteousness</a:t>
            </a:r>
          </a:p>
        </p:txBody>
      </p:sp>
    </p:spTree>
    <p:extLst>
      <p:ext uri="{BB962C8B-B14F-4D97-AF65-F5344CB8AC3E}">
        <p14:creationId xmlns:p14="http://schemas.microsoft.com/office/powerpoint/2010/main" val="246897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10789DE7-5AE6-025F-3BF8-BE14255EC28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00BCFA5-8A48-26A0-0871-5C620AB981B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38B7ADE-C810-559D-E4CF-7CF5FA0E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BE6DCD0-1C2C-EC24-9E33-3E0CB00CC93F}"/>
              </a:ext>
            </a:extLst>
          </p:cNvPr>
          <p:cNvSpPr txBox="1"/>
          <p:nvPr/>
        </p:nvSpPr>
        <p:spPr>
          <a:xfrm>
            <a:off x="576944" y="206830"/>
            <a:ext cx="11514022"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DF0DC86-14F5-7C40-7C59-876285520E6B}"/>
              </a:ext>
            </a:extLst>
          </p:cNvPr>
          <p:cNvSpPr txBox="1"/>
          <p:nvPr/>
        </p:nvSpPr>
        <p:spPr>
          <a:xfrm>
            <a:off x="576944" y="1449708"/>
            <a:ext cx="11260829" cy="2769989"/>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Paul addresses the question of Israel’s role in God’s plan of salvation. He expresses his sorrow over Israel’s rejection of Christ but affirms that God has not rejected His people. Paul explains that salvation is available to all who believe, both Jews and Gentiles, and that God’s promises to Israel will be fulfilled. These chapters highlight God’s sovereign plan and mercy.</a:t>
            </a:r>
          </a:p>
        </p:txBody>
      </p:sp>
      <p:sp>
        <p:nvSpPr>
          <p:cNvPr id="6" name="TextBox 5">
            <a:extLst>
              <a:ext uri="{FF2B5EF4-FFF2-40B4-BE49-F238E27FC236}">
                <a16:creationId xmlns:a16="http://schemas.microsoft.com/office/drawing/2014/main" id="{A17589C4-37AF-EE6F-9C6A-2626ABFAF5CE}"/>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9-11: God’s righteousness and Israel</a:t>
            </a:r>
          </a:p>
        </p:txBody>
      </p:sp>
    </p:spTree>
    <p:extLst>
      <p:ext uri="{BB962C8B-B14F-4D97-AF65-F5344CB8AC3E}">
        <p14:creationId xmlns:p14="http://schemas.microsoft.com/office/powerpoint/2010/main" val="258693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D9661072-5D5F-097F-ABEB-4F4157EC10C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879CC1F-1E3D-C244-2B4C-53D63D3F3CB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53D527F-9601-A76B-0AA9-EAA92301C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6DD200AB-B8BD-0F53-69DA-2394DC367378}"/>
              </a:ext>
            </a:extLst>
          </p:cNvPr>
          <p:cNvSpPr txBox="1"/>
          <p:nvPr/>
        </p:nvSpPr>
        <p:spPr>
          <a:xfrm>
            <a:off x="576944" y="206830"/>
            <a:ext cx="11514022"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9DDB593F-8F1B-6A9D-626D-CC03D92E2BE2}"/>
              </a:ext>
            </a:extLst>
          </p:cNvPr>
          <p:cNvSpPr txBox="1"/>
          <p:nvPr/>
        </p:nvSpPr>
        <p:spPr>
          <a:xfrm>
            <a:off x="576944" y="1449708"/>
            <a:ext cx="11260829" cy="3662541"/>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In these chapters, Paul shifts from doctrine to practice. He calls believers to live sacrificially and in humility, offering themselves as living sacrifices to God (</a:t>
            </a:r>
            <a:r>
              <a:rPr lang="en-US" sz="2900" dirty="0">
                <a:solidFill>
                  <a:prstClr val="white"/>
                </a:solidFill>
                <a:latin typeface="Aptos" panose="02110004020202020204"/>
                <a:hlinkClick r:id="rId4">
                  <a:extLst>
                    <a:ext uri="{A12FA001-AC4F-418D-AE19-62706E023703}">
                      <ahyp:hlinkClr xmlns:ahyp="http://schemas.microsoft.com/office/drawing/2018/hyperlinkcolor" val="tx"/>
                    </a:ext>
                  </a:extLst>
                </a:hlinkClick>
              </a:rPr>
              <a:t>Romans 12:1</a:t>
            </a:r>
            <a:r>
              <a:rPr lang="en-US" sz="2900" dirty="0">
                <a:solidFill>
                  <a:prstClr val="white"/>
                </a:solidFill>
                <a:latin typeface="Aptos" panose="02110004020202020204"/>
              </a:rPr>
              <a:t>). Paul exhorts the church to live in harmony, love one another, and serve using the spiritual gifts they have received. He also discusses the importance of submitting to governing authorities and bearing with the weaknesses of others, especially in matters of personal conscience.</a:t>
            </a:r>
          </a:p>
        </p:txBody>
      </p:sp>
      <p:sp>
        <p:nvSpPr>
          <p:cNvPr id="6" name="TextBox 5">
            <a:extLst>
              <a:ext uri="{FF2B5EF4-FFF2-40B4-BE49-F238E27FC236}">
                <a16:creationId xmlns:a16="http://schemas.microsoft.com/office/drawing/2014/main" id="{756D35FB-C840-A1D5-24EB-7164071D808A}"/>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12-15: Practical Christian living</a:t>
            </a:r>
          </a:p>
        </p:txBody>
      </p:sp>
    </p:spTree>
    <p:extLst>
      <p:ext uri="{BB962C8B-B14F-4D97-AF65-F5344CB8AC3E}">
        <p14:creationId xmlns:p14="http://schemas.microsoft.com/office/powerpoint/2010/main" val="201790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2">
            <a:lumMod val="50000"/>
          </a:schemeClr>
        </a:solidFill>
        <a:effectLst/>
      </p:bgPr>
    </p:bg>
    <p:spTree>
      <p:nvGrpSpPr>
        <p:cNvPr id="1" name="">
          <a:extLst>
            <a:ext uri="{FF2B5EF4-FFF2-40B4-BE49-F238E27FC236}">
              <a16:creationId xmlns:a16="http://schemas.microsoft.com/office/drawing/2014/main" id="{47E9EFB8-DB61-4447-9D6B-EC79F309046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DD423447-8763-C908-EF55-23AB2C5AB86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15CE978-2080-8213-FF7C-1F7FA0402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0C548BF-7DD0-B002-5580-1BA57B9DDBE3}"/>
              </a:ext>
            </a:extLst>
          </p:cNvPr>
          <p:cNvSpPr txBox="1"/>
          <p:nvPr/>
        </p:nvSpPr>
        <p:spPr>
          <a:xfrm>
            <a:off x="576944" y="206830"/>
            <a:ext cx="11514022"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a:t>
            </a:r>
            <a:r>
              <a:rPr lang="en-US" sz="4400" b="1" dirty="0">
                <a:solidFill>
                  <a:prstClr val="white"/>
                </a:solidFill>
              </a:rPr>
              <a:t>the letter to the church at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9D1AAEF-1C3E-749F-D311-8676F5CF707E}"/>
              </a:ext>
            </a:extLst>
          </p:cNvPr>
          <p:cNvSpPr txBox="1"/>
          <p:nvPr/>
        </p:nvSpPr>
        <p:spPr>
          <a:xfrm>
            <a:off x="576944" y="1449708"/>
            <a:ext cx="11260829" cy="232371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2900" dirty="0">
                <a:solidFill>
                  <a:prstClr val="white"/>
                </a:solidFill>
                <a:latin typeface="Aptos" panose="02110004020202020204"/>
              </a:rPr>
              <a:t>The letter concludes with personal greetings to various individuals in the Roman church, demonstrating Paul’s affection for the believers there. He also warns against divisions in the church and encourages the believers to remain steadfast in the gospel.</a:t>
            </a:r>
          </a:p>
        </p:txBody>
      </p:sp>
      <p:sp>
        <p:nvSpPr>
          <p:cNvPr id="6" name="TextBox 5">
            <a:extLst>
              <a:ext uri="{FF2B5EF4-FFF2-40B4-BE49-F238E27FC236}">
                <a16:creationId xmlns:a16="http://schemas.microsoft.com/office/drawing/2014/main" id="{1D1B80DA-0BDB-6D8E-5B4D-11E3404F1757}"/>
              </a:ext>
            </a:extLst>
          </p:cNvPr>
          <p:cNvSpPr txBox="1"/>
          <p:nvPr/>
        </p:nvSpPr>
        <p:spPr>
          <a:xfrm>
            <a:off x="576944" y="976271"/>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 16: Final greetings and commendations</a:t>
            </a:r>
          </a:p>
        </p:txBody>
      </p:sp>
    </p:spTree>
    <p:extLst>
      <p:ext uri="{BB962C8B-B14F-4D97-AF65-F5344CB8AC3E}">
        <p14:creationId xmlns:p14="http://schemas.microsoft.com/office/powerpoint/2010/main" val="11227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3DEA5435-C713-70B5-5009-38877D66799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1FE4090-097E-78F4-7331-AFEAE8867A3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3BDB5AA6-0E19-A74B-AF9C-A327AB54C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FF3B231-466B-1AE3-3795-58313436CF4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20:4-6</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792FF4B1-48CB-F195-FA4E-6602FB1CDB4C}"/>
              </a:ext>
            </a:extLst>
          </p:cNvPr>
          <p:cNvSpPr txBox="1"/>
          <p:nvPr/>
        </p:nvSpPr>
        <p:spPr>
          <a:xfrm>
            <a:off x="33247" y="816966"/>
            <a:ext cx="11514022" cy="600164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R="0" lvl="1"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has several of the prominent men from various areas accompany him to Asia</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Aptos" panose="02110004020202020204"/>
            </a:endParaRPr>
          </a:p>
          <a:p>
            <a:pPr marL="1371600" lvl="2" indent="-457200">
              <a:buFont typeface="Arial" panose="020B0604020202020204" pitchFamily="34" charset="0"/>
              <a:buChar char="•"/>
            </a:pPr>
            <a:r>
              <a:rPr lang="en-US" sz="2800" dirty="0">
                <a:solidFill>
                  <a:prstClr val="white"/>
                </a:solidFill>
              </a:rPr>
              <a:t>Sopater of Berea - Perhaps the same person who, in </a:t>
            </a:r>
            <a:r>
              <a:rPr lang="en-US" sz="2800" dirty="0">
                <a:solidFill>
                  <a:prstClr val="white"/>
                </a:solidFill>
                <a:hlinkClick r:id="rId4">
                  <a:extLst>
                    <a:ext uri="{A12FA001-AC4F-418D-AE19-62706E023703}">
                      <ahyp:hlinkClr xmlns:ahyp="http://schemas.microsoft.com/office/drawing/2018/hyperlinkcolor" val="tx"/>
                    </a:ext>
                  </a:extLst>
                </a:hlinkClick>
              </a:rPr>
              <a:t>Romans 16:21</a:t>
            </a:r>
            <a:r>
              <a:rPr lang="en-US" sz="2800" dirty="0">
                <a:solidFill>
                  <a:prstClr val="white"/>
                </a:solidFill>
              </a:rPr>
              <a:t>, is called Sosipater, and who is there said to have been a kinsman of Paul.</a:t>
            </a:r>
          </a:p>
          <a:p>
            <a:pPr marL="1371600" lvl="2" indent="-457200">
              <a:buFont typeface="Arial" panose="020B0604020202020204" pitchFamily="34" charset="0"/>
              <a:buChar char="•"/>
            </a:pPr>
            <a:r>
              <a:rPr lang="en-US" sz="2800" dirty="0">
                <a:solidFill>
                  <a:prstClr val="white"/>
                </a:solidFill>
              </a:rPr>
              <a:t>Aristarchus - Reference </a:t>
            </a:r>
            <a:r>
              <a:rPr lang="en-US" sz="2800" dirty="0">
                <a:solidFill>
                  <a:prstClr val="white"/>
                </a:solidFill>
                <a:hlinkClick r:id="rId5">
                  <a:extLst>
                    <a:ext uri="{A12FA001-AC4F-418D-AE19-62706E023703}">
                      <ahyp:hlinkClr xmlns:ahyp="http://schemas.microsoft.com/office/drawing/2018/hyperlinkcolor" val="tx"/>
                    </a:ext>
                  </a:extLst>
                </a:hlinkClick>
              </a:rPr>
              <a:t>Acts 19:29</a:t>
            </a:r>
            <a:r>
              <a:rPr lang="en-US" sz="2800" dirty="0">
                <a:solidFill>
                  <a:prstClr val="white"/>
                </a:solidFill>
              </a:rPr>
              <a:t>.</a:t>
            </a:r>
          </a:p>
          <a:p>
            <a:pPr marL="1371600" lvl="2" indent="-457200">
              <a:buFont typeface="Arial" panose="020B0604020202020204" pitchFamily="34" charset="0"/>
              <a:buChar char="•"/>
            </a:pPr>
            <a:r>
              <a:rPr lang="en-US" sz="2800" dirty="0">
                <a:solidFill>
                  <a:prstClr val="white"/>
                </a:solidFill>
              </a:rPr>
              <a:t>Gaius of Derbe - Reference </a:t>
            </a:r>
            <a:r>
              <a:rPr lang="en-US" sz="2800" dirty="0">
                <a:solidFill>
                  <a:prstClr val="white"/>
                </a:solidFill>
                <a:hlinkClick r:id="rId5">
                  <a:extLst>
                    <a:ext uri="{A12FA001-AC4F-418D-AE19-62706E023703}">
                      <ahyp:hlinkClr xmlns:ahyp="http://schemas.microsoft.com/office/drawing/2018/hyperlinkcolor" val="tx"/>
                    </a:ext>
                  </a:extLst>
                </a:hlinkClick>
              </a:rPr>
              <a:t>Acts 19:29</a:t>
            </a:r>
            <a:r>
              <a:rPr lang="en-US" sz="2800" dirty="0">
                <a:solidFill>
                  <a:prstClr val="white"/>
                </a:solidFill>
              </a:rPr>
              <a:t>.</a:t>
            </a:r>
          </a:p>
          <a:p>
            <a:pPr marL="1371600" lvl="2" indent="-457200">
              <a:buFont typeface="Arial" panose="020B0604020202020204" pitchFamily="34" charset="0"/>
              <a:buChar char="•"/>
            </a:pPr>
            <a:r>
              <a:rPr lang="en-US" sz="2800" dirty="0">
                <a:solidFill>
                  <a:prstClr val="white"/>
                </a:solidFill>
              </a:rPr>
              <a:t>Tychicus - This man was high in the confidence and affection of Paul. In </a:t>
            </a:r>
            <a:r>
              <a:rPr lang="en-US" sz="2800" dirty="0">
                <a:solidFill>
                  <a:prstClr val="white"/>
                </a:solidFill>
                <a:hlinkClick r:id="rId6">
                  <a:extLst>
                    <a:ext uri="{A12FA001-AC4F-418D-AE19-62706E023703}">
                      <ahyp:hlinkClr xmlns:ahyp="http://schemas.microsoft.com/office/drawing/2018/hyperlinkcolor" val="tx"/>
                    </a:ext>
                  </a:extLst>
                </a:hlinkClick>
              </a:rPr>
              <a:t>Ephesians 6:21-22</a:t>
            </a:r>
            <a:r>
              <a:rPr lang="en-US" sz="2800" dirty="0">
                <a:solidFill>
                  <a:prstClr val="white"/>
                </a:solidFill>
              </a:rPr>
              <a:t> he styles him "</a:t>
            </a:r>
            <a:r>
              <a:rPr lang="en-US" sz="2800" i="1" dirty="0">
                <a:solidFill>
                  <a:prstClr val="white"/>
                </a:solidFill>
              </a:rPr>
              <a:t>a beloved brother, and faithful minister in the Lord."</a:t>
            </a:r>
          </a:p>
          <a:p>
            <a:pPr marL="1371600" lvl="2" indent="-457200">
              <a:buFont typeface="Arial" panose="020B0604020202020204" pitchFamily="34" charset="0"/>
              <a:buChar char="•"/>
            </a:pPr>
            <a:r>
              <a:rPr lang="en-US" sz="2800" dirty="0">
                <a:solidFill>
                  <a:prstClr val="white"/>
                </a:solidFill>
              </a:rPr>
              <a:t>Trophimus - Trophimus was from Ephesus, </a:t>
            </a:r>
            <a:r>
              <a:rPr lang="en-US" sz="2800" dirty="0">
                <a:solidFill>
                  <a:prstClr val="white"/>
                </a:solidFill>
                <a:hlinkClick r:id="rId7">
                  <a:extLst>
                    <a:ext uri="{A12FA001-AC4F-418D-AE19-62706E023703}">
                      <ahyp:hlinkClr xmlns:ahyp="http://schemas.microsoft.com/office/drawing/2018/hyperlinkcolor" val="tx"/>
                    </a:ext>
                  </a:extLst>
                </a:hlinkClick>
              </a:rPr>
              <a:t>Acts 21:29</a:t>
            </a:r>
            <a:r>
              <a:rPr lang="en-US" sz="2800" dirty="0">
                <a:solidFill>
                  <a:prstClr val="white"/>
                </a:solidFill>
              </a:rPr>
              <a:t>. When Paul wrote his Second Epistle to Timothy he was at Miletum, sick, </a:t>
            </a:r>
            <a:r>
              <a:rPr lang="en-US" sz="2800" dirty="0">
                <a:solidFill>
                  <a:prstClr val="white"/>
                </a:solidFill>
                <a:hlinkClick r:id="rId8">
                  <a:extLst>
                    <a:ext uri="{A12FA001-AC4F-418D-AE19-62706E023703}">
                      <ahyp:hlinkClr xmlns:ahyp="http://schemas.microsoft.com/office/drawing/2018/hyperlinkcolor" val="tx"/>
                    </a:ext>
                  </a:extLst>
                </a:hlinkClick>
              </a:rPr>
              <a:t>2 Timothy 4:20</a:t>
            </a:r>
            <a:r>
              <a:rPr lang="en-US" sz="28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20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89B9063-AB21-A1D8-B508-ABE6CAEA9606}"/>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3B7894F-BF69-0CA9-BD0D-6EE93D569E88}"/>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9C320A77-AB0B-AEB3-A0E5-A722FECC8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1D35168-32E1-C9A6-55B9-3239878FC1D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20:7-12</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E9F8527-475A-BAB3-B0CB-3F8571BE6A89}"/>
              </a:ext>
            </a:extLst>
          </p:cNvPr>
          <p:cNvSpPr txBox="1"/>
          <p:nvPr/>
        </p:nvSpPr>
        <p:spPr>
          <a:xfrm>
            <a:off x="338989" y="976271"/>
            <a:ext cx="11514022" cy="5201424"/>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In Troas, the men met with the brethren on the first day of the week</a:t>
            </a:r>
          </a:p>
          <a:p>
            <a:pPr lvl="3">
              <a:defRPr/>
            </a:pPr>
            <a:r>
              <a:rPr lang="en-US" sz="3200" i="1" dirty="0">
                <a:solidFill>
                  <a:prstClr val="white"/>
                </a:solidFill>
                <a:latin typeface="Aptos" panose="02110004020202020204"/>
              </a:rPr>
              <a:t>“Upon the first day of the week, when the disciples came together to break bread…”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speaks until midnight and Eutychus falls from a third story window; the brethren take him up dead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goes down and falls on him and embraces him, and he is restored to life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brethren are greatly comforted by the healing of Eutychus</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Aptos" panose="02110004020202020204"/>
            </a:endParaRPr>
          </a:p>
        </p:txBody>
      </p:sp>
    </p:spTree>
    <p:extLst>
      <p:ext uri="{BB962C8B-B14F-4D97-AF65-F5344CB8AC3E}">
        <p14:creationId xmlns:p14="http://schemas.microsoft.com/office/powerpoint/2010/main" val="20278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F19C95-3D40-6B16-B2BA-F63141D1FEC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280134-9EFB-60C5-515C-FBDE10EE3EB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 name="Picture 1" descr="A close up of an open book&#10;&#10;AI-generated content may be incorrect.">
            <a:extLst>
              <a:ext uri="{FF2B5EF4-FFF2-40B4-BE49-F238E27FC236}">
                <a16:creationId xmlns:a16="http://schemas.microsoft.com/office/drawing/2014/main" id="{D07FE111-85A2-6288-ECE2-B844A79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967A5CF-3467-AAC6-4413-AA8422CD198E}"/>
              </a:ext>
            </a:extLst>
          </p:cNvPr>
          <p:cNvSpPr txBox="1"/>
          <p:nvPr/>
        </p:nvSpPr>
        <p:spPr>
          <a:xfrm>
            <a:off x="1088573" y="674916"/>
            <a:ext cx="10700656" cy="4647426"/>
          </a:xfrm>
          <a:prstGeom prst="rect">
            <a:avLst/>
          </a:prstGeom>
          <a:noFill/>
        </p:spPr>
        <p:txBody>
          <a:bodyPr wrap="square" rtlCol="0">
            <a:spAutoFit/>
          </a:bodyPr>
          <a:lstStyle/>
          <a:p>
            <a:r>
              <a:rPr lang="en-US" sz="4400" b="1" dirty="0">
                <a:solidFill>
                  <a:schemeClr val="bg1"/>
                </a:solidFill>
              </a:rPr>
              <a:t>Today’s class:</a:t>
            </a:r>
          </a:p>
          <a:p>
            <a:r>
              <a:rPr lang="en-US" sz="3600" b="1" dirty="0">
                <a:solidFill>
                  <a:schemeClr val="bg1"/>
                </a:solidFill>
              </a:rPr>
              <a:t>Acts 20:1-16</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Summary of Paul’s letters to the Galatian churches &amp; the church in Corinth</a:t>
            </a:r>
          </a:p>
          <a:p>
            <a:pPr marL="571500" indent="-571500">
              <a:buFont typeface="Arial" panose="020B0604020202020204" pitchFamily="34" charset="0"/>
              <a:buChar char="•"/>
            </a:pPr>
            <a:r>
              <a:rPr lang="en-US" sz="3600" dirty="0">
                <a:solidFill>
                  <a:schemeClr val="bg1"/>
                </a:solidFill>
              </a:rPr>
              <a:t>Journeys in Greece; summary of the letter to the Roman brethren; ministering at Troas</a:t>
            </a:r>
          </a:p>
          <a:p>
            <a:pPr marL="571500" indent="-571500">
              <a:buFont typeface="Arial" panose="020B0604020202020204" pitchFamily="34" charset="0"/>
              <a:buChar char="•"/>
            </a:pPr>
            <a:r>
              <a:rPr lang="en-US" sz="3600" dirty="0">
                <a:solidFill>
                  <a:schemeClr val="bg1"/>
                </a:solidFill>
              </a:rPr>
              <a:t>Paul in Miletus</a:t>
            </a:r>
          </a:p>
        </p:txBody>
      </p:sp>
    </p:spTree>
    <p:extLst>
      <p:ext uri="{BB962C8B-B14F-4D97-AF65-F5344CB8AC3E}">
        <p14:creationId xmlns:p14="http://schemas.microsoft.com/office/powerpoint/2010/main" val="2190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5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3A39CB-B44E-373A-2288-9995706B715F}"/>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9938787-F92E-C00F-3EF6-AAEAEADF225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9A417E6B-94F3-3DF3-B723-2D3B9FF8B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31A549E-FDCB-FA1C-D521-2DB50BBF6D60}"/>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20:13-16</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4001BFF-C090-F95B-A047-EFB81C92622B}"/>
              </a:ext>
            </a:extLst>
          </p:cNvPr>
          <p:cNvSpPr txBox="1"/>
          <p:nvPr/>
        </p:nvSpPr>
        <p:spPr>
          <a:xfrm>
            <a:off x="338989" y="976271"/>
            <a:ext cx="11514022" cy="954107"/>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and his companions travel from Troas to Miletus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Aptos" panose="02110004020202020204"/>
            </a:endParaRPr>
          </a:p>
        </p:txBody>
      </p:sp>
    </p:spTree>
    <p:extLst>
      <p:ext uri="{BB962C8B-B14F-4D97-AF65-F5344CB8AC3E}">
        <p14:creationId xmlns:p14="http://schemas.microsoft.com/office/powerpoint/2010/main" val="32139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A91F256C-E31A-D834-3552-278F4A7177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8887FC5-2B7F-7EFC-8599-5993592ACC5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5F7C2848-78AB-70FC-76C4-CCA4C2628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29380FC-87A4-09C5-3D96-F2349E6E7769}"/>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20:13-16</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46525519-C89A-54F2-3945-A5FB3F0CE893}"/>
              </a:ext>
            </a:extLst>
          </p:cNvPr>
          <p:cNvSpPr txBox="1"/>
          <p:nvPr/>
        </p:nvSpPr>
        <p:spPr>
          <a:xfrm>
            <a:off x="338989" y="976271"/>
            <a:ext cx="11514022" cy="954107"/>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and his companions travel from Troas to Miletus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Aptos" panose="02110004020202020204"/>
            </a:endParaRPr>
          </a:p>
        </p:txBody>
      </p:sp>
      <p:pic>
        <p:nvPicPr>
          <p:cNvPr id="5" name="Picture 4">
            <a:extLst>
              <a:ext uri="{FF2B5EF4-FFF2-40B4-BE49-F238E27FC236}">
                <a16:creationId xmlns:a16="http://schemas.microsoft.com/office/drawing/2014/main" id="{A1C2009D-7DC1-31AE-01DE-3BF74D7EC666}"/>
              </a:ext>
            </a:extLst>
          </p:cNvPr>
          <p:cNvPicPr>
            <a:picLocks noChangeAspect="1"/>
          </p:cNvPicPr>
          <p:nvPr/>
        </p:nvPicPr>
        <p:blipFill>
          <a:blip r:embed="rId4"/>
          <a:stretch>
            <a:fillRect/>
          </a:stretch>
        </p:blipFill>
        <p:spPr>
          <a:xfrm>
            <a:off x="576943" y="0"/>
            <a:ext cx="11201401" cy="6858000"/>
          </a:xfrm>
          <a:prstGeom prst="rect">
            <a:avLst/>
          </a:prstGeom>
        </p:spPr>
      </p:pic>
      <p:sp>
        <p:nvSpPr>
          <p:cNvPr id="3" name="Rectangle 2">
            <a:extLst>
              <a:ext uri="{FF2B5EF4-FFF2-40B4-BE49-F238E27FC236}">
                <a16:creationId xmlns:a16="http://schemas.microsoft.com/office/drawing/2014/main" id="{3905FF75-2A15-0CB2-3219-DBB093B28A8B}"/>
              </a:ext>
            </a:extLst>
          </p:cNvPr>
          <p:cNvSpPr/>
          <p:nvPr/>
        </p:nvSpPr>
        <p:spPr>
          <a:xfrm>
            <a:off x="1112108" y="206831"/>
            <a:ext cx="4337222" cy="311713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8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81AC50B-946D-E9C3-2F62-49632B45DA1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E0F4E0DF-17E4-56C4-0D9E-0E267BE5C68D}"/>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0D64BE0-1735-F6DD-E629-9528E3666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46A8EF2-BA4E-D0BA-30E0-65464E40F3E9}"/>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20:13-16</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C88AEDA6-AC88-3734-A0F2-4B0C11333635}"/>
              </a:ext>
            </a:extLst>
          </p:cNvPr>
          <p:cNvSpPr txBox="1"/>
          <p:nvPr/>
        </p:nvSpPr>
        <p:spPr>
          <a:xfrm>
            <a:off x="338989" y="976271"/>
            <a:ext cx="11514022" cy="954107"/>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and his companions travel from Troas to Miletus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Aptos" panose="02110004020202020204"/>
            </a:endParaRPr>
          </a:p>
        </p:txBody>
      </p:sp>
      <p:pic>
        <p:nvPicPr>
          <p:cNvPr id="5" name="Picture 4">
            <a:extLst>
              <a:ext uri="{FF2B5EF4-FFF2-40B4-BE49-F238E27FC236}">
                <a16:creationId xmlns:a16="http://schemas.microsoft.com/office/drawing/2014/main" id="{F2D79CC7-32D8-8BEB-5348-6732D11B3826}"/>
              </a:ext>
            </a:extLst>
          </p:cNvPr>
          <p:cNvPicPr>
            <a:picLocks noChangeAspect="1"/>
          </p:cNvPicPr>
          <p:nvPr/>
        </p:nvPicPr>
        <p:blipFill>
          <a:blip r:embed="rId4"/>
          <a:stretch>
            <a:fillRect/>
          </a:stretch>
        </p:blipFill>
        <p:spPr>
          <a:xfrm>
            <a:off x="576943" y="0"/>
            <a:ext cx="11201401" cy="6858000"/>
          </a:xfrm>
          <a:prstGeom prst="rect">
            <a:avLst/>
          </a:prstGeom>
        </p:spPr>
      </p:pic>
      <p:sp>
        <p:nvSpPr>
          <p:cNvPr id="3" name="Rectangle 2">
            <a:extLst>
              <a:ext uri="{FF2B5EF4-FFF2-40B4-BE49-F238E27FC236}">
                <a16:creationId xmlns:a16="http://schemas.microsoft.com/office/drawing/2014/main" id="{B2C6DFAA-9A0C-6785-0433-D5D7B1E5E818}"/>
              </a:ext>
            </a:extLst>
          </p:cNvPr>
          <p:cNvSpPr/>
          <p:nvPr/>
        </p:nvSpPr>
        <p:spPr>
          <a:xfrm>
            <a:off x="576943" y="0"/>
            <a:ext cx="11201401" cy="6858000"/>
          </a:xfrm>
          <a:prstGeom prst="rect">
            <a:avLst/>
          </a:prstGeom>
          <a:solidFill>
            <a:schemeClr val="bg1">
              <a:lumMod val="65000"/>
              <a:alpha val="8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640954-53FA-5C34-E1FF-E6384334A451}"/>
              </a:ext>
            </a:extLst>
          </p:cNvPr>
          <p:cNvPicPr>
            <a:picLocks noChangeAspect="1"/>
          </p:cNvPicPr>
          <p:nvPr/>
        </p:nvPicPr>
        <p:blipFill>
          <a:blip r:embed="rId5"/>
          <a:stretch>
            <a:fillRect/>
          </a:stretch>
        </p:blipFill>
        <p:spPr>
          <a:xfrm>
            <a:off x="1975806" y="654050"/>
            <a:ext cx="8440684" cy="5549900"/>
          </a:xfrm>
          <a:prstGeom prst="rect">
            <a:avLst/>
          </a:prstGeom>
        </p:spPr>
      </p:pic>
    </p:spTree>
    <p:extLst>
      <p:ext uri="{BB962C8B-B14F-4D97-AF65-F5344CB8AC3E}">
        <p14:creationId xmlns:p14="http://schemas.microsoft.com/office/powerpoint/2010/main" val="22520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1EA1932D-C411-F450-4D92-0AC53DA61D64}"/>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EAF9914-4D34-87F8-FEE2-26008420A64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635629D0-C997-EB5F-A435-001DF7EB6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7707700-4CC1-CB81-08BD-F81E544FCD0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20:13-16</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473E572C-031D-82FA-02F3-D0A1E1EC1EF5}"/>
              </a:ext>
            </a:extLst>
          </p:cNvPr>
          <p:cNvSpPr txBox="1"/>
          <p:nvPr/>
        </p:nvSpPr>
        <p:spPr>
          <a:xfrm>
            <a:off x="338989" y="976271"/>
            <a:ext cx="11514022" cy="243143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and his companions travel from Troas to Miletus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i="1" dirty="0">
                <a:solidFill>
                  <a:prstClr val="white"/>
                </a:solidFill>
                <a:latin typeface="Aptos" panose="02110004020202020204"/>
              </a:rPr>
              <a:t>“For Paul sailed past Ephesus, so that he would not have to spend time in Asia; for he was hurrying to be at Jerusalem, if possible, on the Day of Pentecost” </a:t>
            </a:r>
            <a:r>
              <a:rPr lang="en-US" sz="3200" dirty="0">
                <a:solidFill>
                  <a:prstClr val="white"/>
                </a:solidFill>
                <a:latin typeface="Aptos" panose="02110004020202020204"/>
              </a:rPr>
              <a:t>(Acts 20:16)</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118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3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A01F992D-9160-6EE0-81C4-9E2E83B41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93" b="5377"/>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843C74C-D66D-7809-C6D1-B8737367615A}"/>
              </a:ext>
            </a:extLst>
          </p:cNvPr>
          <p:cNvSpPr/>
          <p:nvPr/>
        </p:nvSpPr>
        <p:spPr>
          <a:xfrm>
            <a:off x="11114003" y="2759996"/>
            <a:ext cx="322118" cy="280555"/>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562CDB1-FDAE-3252-8BD9-48765043E25A}"/>
              </a:ext>
            </a:extLst>
          </p:cNvPr>
          <p:cNvSpPr/>
          <p:nvPr/>
        </p:nvSpPr>
        <p:spPr>
          <a:xfrm>
            <a:off x="8344278" y="1149178"/>
            <a:ext cx="1678362" cy="1349170"/>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7ACD34-11E3-5C76-4911-1B76411FCD8D}"/>
              </a:ext>
            </a:extLst>
          </p:cNvPr>
          <p:cNvSpPr txBox="1"/>
          <p:nvPr/>
        </p:nvSpPr>
        <p:spPr>
          <a:xfrm>
            <a:off x="7899286" y="133515"/>
            <a:ext cx="1714500" cy="1015663"/>
          </a:xfrm>
          <a:prstGeom prst="rect">
            <a:avLst/>
          </a:prstGeom>
          <a:solidFill>
            <a:schemeClr val="bg1"/>
          </a:solidFill>
        </p:spPr>
        <p:txBody>
          <a:bodyPr wrap="square" rtlCol="0">
            <a:spAutoFit/>
          </a:bodyPr>
          <a:lstStyle/>
          <a:p>
            <a:r>
              <a:rPr lang="en-US" sz="1200" b="1" dirty="0"/>
              <a:t>Paul visits the churches established on 1</a:t>
            </a:r>
            <a:r>
              <a:rPr lang="en-US" sz="1200" b="1" baseline="30000" dirty="0"/>
              <a:t>st</a:t>
            </a:r>
            <a:r>
              <a:rPr lang="en-US" sz="1200" b="1" dirty="0"/>
              <a:t> journey, strengthening all the disciples (18:23)</a:t>
            </a:r>
          </a:p>
        </p:txBody>
      </p:sp>
      <p:sp>
        <p:nvSpPr>
          <p:cNvPr id="6" name="Oval 5">
            <a:extLst>
              <a:ext uri="{FF2B5EF4-FFF2-40B4-BE49-F238E27FC236}">
                <a16:creationId xmlns:a16="http://schemas.microsoft.com/office/drawing/2014/main" id="{386D3234-16AE-5E46-E74B-FC1545D533ED}"/>
              </a:ext>
            </a:extLst>
          </p:cNvPr>
          <p:cNvSpPr/>
          <p:nvPr/>
        </p:nvSpPr>
        <p:spPr>
          <a:xfrm>
            <a:off x="6807200" y="2006599"/>
            <a:ext cx="821150" cy="533401"/>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1DC010-B752-1DA7-6DC4-B53E77FD7C26}"/>
              </a:ext>
            </a:extLst>
          </p:cNvPr>
          <p:cNvSpPr txBox="1"/>
          <p:nvPr/>
        </p:nvSpPr>
        <p:spPr>
          <a:xfrm>
            <a:off x="6629778" y="2578886"/>
            <a:ext cx="1714500" cy="461665"/>
          </a:xfrm>
          <a:prstGeom prst="rect">
            <a:avLst/>
          </a:prstGeom>
          <a:solidFill>
            <a:schemeClr val="bg1"/>
          </a:solidFill>
        </p:spPr>
        <p:txBody>
          <a:bodyPr wrap="square" rtlCol="0">
            <a:spAutoFit/>
          </a:bodyPr>
          <a:lstStyle/>
          <a:p>
            <a:r>
              <a:rPr lang="en-US" sz="1200" b="1" dirty="0"/>
              <a:t>Paul spends about 2 years in Ephesus</a:t>
            </a:r>
          </a:p>
        </p:txBody>
      </p:sp>
      <p:sp>
        <p:nvSpPr>
          <p:cNvPr id="2" name="Rectangle 1">
            <a:extLst>
              <a:ext uri="{FF2B5EF4-FFF2-40B4-BE49-F238E27FC236}">
                <a16:creationId xmlns:a16="http://schemas.microsoft.com/office/drawing/2014/main" id="{A329A99B-A80A-48E7-2921-7B165823CFD0}"/>
              </a:ext>
            </a:extLst>
          </p:cNvPr>
          <p:cNvSpPr/>
          <p:nvPr/>
        </p:nvSpPr>
        <p:spPr>
          <a:xfrm rot="1221271">
            <a:off x="9661576" y="391223"/>
            <a:ext cx="2436629" cy="707886"/>
          </a:xfrm>
          <a:prstGeom prst="rect">
            <a:avLst/>
          </a:prstGeom>
          <a:solidFill>
            <a:schemeClr val="accent2">
              <a:lumMod val="20000"/>
              <a:lumOff val="80000"/>
            </a:schemeClr>
          </a:solid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Summary</a:t>
            </a:r>
          </a:p>
        </p:txBody>
      </p:sp>
    </p:spTree>
    <p:extLst>
      <p:ext uri="{BB962C8B-B14F-4D97-AF65-F5344CB8AC3E}">
        <p14:creationId xmlns:p14="http://schemas.microsoft.com/office/powerpoint/2010/main" val="2558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3EE37276-81DA-0E57-49EB-539650A2972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CF2FE1D-5FBB-DC8A-A940-6A40BC9AD69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20AAD5E-C029-52BB-628C-876A17F5A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2C1970F-C83F-AADB-8FC0-D7AFB205FBB5}"/>
              </a:ext>
            </a:extLst>
          </p:cNvPr>
          <p:cNvSpPr txBox="1"/>
          <p:nvPr/>
        </p:nvSpPr>
        <p:spPr>
          <a:xfrm>
            <a:off x="576943" y="206830"/>
            <a:ext cx="101578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letter to the Galatian churches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4A91BA1-F2E1-8CF0-7B6E-8EEE2FA8E0DF}"/>
              </a:ext>
            </a:extLst>
          </p:cNvPr>
          <p:cNvSpPr txBox="1"/>
          <p:nvPr/>
        </p:nvSpPr>
        <p:spPr>
          <a:xfrm>
            <a:off x="576944" y="936880"/>
            <a:ext cx="11260829" cy="5447645"/>
          </a:xfrm>
          <a:prstGeom prst="rect">
            <a:avLst/>
          </a:prstGeom>
          <a:noFill/>
        </p:spPr>
        <p:txBody>
          <a:bodyPr wrap="square" rtlCol="0">
            <a:spAutoFit/>
          </a:bodyPr>
          <a:lstStyle/>
          <a:p>
            <a:pPr lvl="1"/>
            <a:r>
              <a:rPr lang="en-US" sz="2900" dirty="0">
                <a:solidFill>
                  <a:schemeClr val="bg1"/>
                </a:solidFill>
              </a:rPr>
              <a:t>Time</a:t>
            </a:r>
          </a:p>
          <a:p>
            <a:pPr marL="1371600" lvl="2" indent="-457200">
              <a:buFont typeface="Arial" panose="020B0604020202020204" pitchFamily="34" charset="0"/>
              <a:buChar char="•"/>
            </a:pPr>
            <a:r>
              <a:rPr lang="en-US" sz="2900" dirty="0">
                <a:solidFill>
                  <a:schemeClr val="bg1"/>
                </a:solidFill>
              </a:rPr>
              <a:t>No one knows exactly when it was written</a:t>
            </a:r>
          </a:p>
          <a:p>
            <a:pPr marL="1371600" lvl="2" indent="-457200">
              <a:buFont typeface="Arial" panose="020B0604020202020204" pitchFamily="34" charset="0"/>
              <a:buChar char="•"/>
            </a:pPr>
            <a:r>
              <a:rPr lang="en-US" sz="2900" dirty="0">
                <a:solidFill>
                  <a:schemeClr val="bg1"/>
                </a:solidFill>
              </a:rPr>
              <a:t>Timing seems to be between A.D. 52 and 54</a:t>
            </a:r>
          </a:p>
          <a:p>
            <a:pPr marL="1371600" lvl="2" indent="-457200">
              <a:buFont typeface="Arial" panose="020B0604020202020204" pitchFamily="34" charset="0"/>
              <a:buChar char="•"/>
            </a:pPr>
            <a:r>
              <a:rPr lang="en-US" sz="2900" dirty="0">
                <a:solidFill>
                  <a:schemeClr val="bg1"/>
                </a:solidFill>
              </a:rPr>
              <a:t>Seems to be written before Paul made the decision to collect a gift from Gentile churches to take to saints in Judea (he did not mention in the letter but saints from Galatia participated in the gift (1 Cor. 16:1; Acts 20:4)</a:t>
            </a:r>
          </a:p>
          <a:p>
            <a:pPr lvl="1"/>
            <a:r>
              <a:rPr lang="en-US" sz="2900" dirty="0">
                <a:solidFill>
                  <a:schemeClr val="bg1"/>
                </a:solidFill>
              </a:rPr>
              <a:t>Where was it written? No one knows for sure:</a:t>
            </a:r>
          </a:p>
          <a:p>
            <a:pPr marL="1371600" lvl="2" indent="-457200">
              <a:buFont typeface="Arial" panose="020B0604020202020204" pitchFamily="34" charset="0"/>
              <a:buChar char="•"/>
            </a:pPr>
            <a:r>
              <a:rPr lang="en-US" sz="2900" dirty="0">
                <a:solidFill>
                  <a:schemeClr val="bg1"/>
                </a:solidFill>
              </a:rPr>
              <a:t>From Corinth at the close of Paul’s 2</a:t>
            </a:r>
            <a:r>
              <a:rPr lang="en-US" sz="2900" baseline="30000" dirty="0">
                <a:solidFill>
                  <a:schemeClr val="bg1"/>
                </a:solidFill>
              </a:rPr>
              <a:t>nd</a:t>
            </a:r>
            <a:r>
              <a:rPr lang="en-US" sz="2900" dirty="0">
                <a:solidFill>
                  <a:schemeClr val="bg1"/>
                </a:solidFill>
              </a:rPr>
              <a:t> journey</a:t>
            </a:r>
          </a:p>
          <a:p>
            <a:pPr marL="1371600" lvl="2" indent="-457200">
              <a:buFont typeface="Arial" panose="020B0604020202020204" pitchFamily="34" charset="0"/>
              <a:buChar char="•"/>
            </a:pPr>
            <a:r>
              <a:rPr lang="en-US" sz="2900" dirty="0">
                <a:solidFill>
                  <a:schemeClr val="bg1"/>
                </a:solidFill>
              </a:rPr>
              <a:t>From Antioch of Syria shortly before he set out on 3</a:t>
            </a:r>
            <a:r>
              <a:rPr lang="en-US" sz="2900" baseline="30000" dirty="0">
                <a:solidFill>
                  <a:schemeClr val="bg1"/>
                </a:solidFill>
              </a:rPr>
              <a:t>rd</a:t>
            </a:r>
            <a:r>
              <a:rPr lang="en-US" sz="2900" dirty="0">
                <a:solidFill>
                  <a:schemeClr val="bg1"/>
                </a:solidFill>
              </a:rPr>
              <a:t> journey</a:t>
            </a:r>
          </a:p>
          <a:p>
            <a:pPr marL="1371600" lvl="2" indent="-457200">
              <a:buFont typeface="Arial" panose="020B0604020202020204" pitchFamily="34" charset="0"/>
              <a:buChar char="•"/>
            </a:pPr>
            <a:r>
              <a:rPr lang="en-US" sz="2900" dirty="0">
                <a:solidFill>
                  <a:schemeClr val="bg1"/>
                </a:solidFill>
              </a:rPr>
              <a:t>From Ephesus, early in his stay in that city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bg1"/>
              </a:solidFill>
              <a:effectLst/>
              <a:uLnTx/>
              <a:uFillTx/>
              <a:latin typeface="Aptos" panose="02110004020202020204"/>
            </a:endParaRPr>
          </a:p>
        </p:txBody>
      </p:sp>
    </p:spTree>
    <p:extLst>
      <p:ext uri="{BB962C8B-B14F-4D97-AF65-F5344CB8AC3E}">
        <p14:creationId xmlns:p14="http://schemas.microsoft.com/office/powerpoint/2010/main" val="14769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744D84C-155B-1C1E-49DB-B21FD350EEF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0897334-EB40-49A1-4DA6-EE29EB78E74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59E46B97-77AC-FDC0-5449-55FA67251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26632F4-778F-9BF9-D7AB-9D0598567430}"/>
              </a:ext>
            </a:extLst>
          </p:cNvPr>
          <p:cNvSpPr txBox="1"/>
          <p:nvPr/>
        </p:nvSpPr>
        <p:spPr>
          <a:xfrm>
            <a:off x="576943" y="206830"/>
            <a:ext cx="101578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letter to the Galatian churches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99B33743-84BC-5EC6-6A8B-C25361242030}"/>
              </a:ext>
            </a:extLst>
          </p:cNvPr>
          <p:cNvSpPr txBox="1"/>
          <p:nvPr/>
        </p:nvSpPr>
        <p:spPr>
          <a:xfrm>
            <a:off x="576944" y="936880"/>
            <a:ext cx="11260829" cy="5447645"/>
          </a:xfrm>
          <a:prstGeom prst="rect">
            <a:avLst/>
          </a:prstGeom>
          <a:noFill/>
        </p:spPr>
        <p:txBody>
          <a:bodyPr wrap="square" rtlCol="0">
            <a:spAutoFit/>
          </a:bodyPr>
          <a:lstStyle/>
          <a:p>
            <a:pPr lvl="1"/>
            <a:r>
              <a:rPr lang="en-US" sz="2900" dirty="0">
                <a:solidFill>
                  <a:schemeClr val="bg1"/>
                </a:solidFill>
              </a:rPr>
              <a:t>Purpose</a:t>
            </a:r>
          </a:p>
          <a:p>
            <a:pPr marL="1371600" lvl="2" indent="-457200">
              <a:buFont typeface="Arial" panose="020B0604020202020204" pitchFamily="34" charset="0"/>
              <a:buChar char="•"/>
            </a:pPr>
            <a:r>
              <a:rPr lang="en-US" sz="2900" dirty="0">
                <a:solidFill>
                  <a:schemeClr val="bg1"/>
                </a:solidFill>
              </a:rPr>
              <a:t>The churches of that region were facing a theological crisis. The essential truth of justification by faith rather than by human works was being denied by the Judaizers—legalistic Jews who insisted that Christians must keep the Mosaic Law. In particular, the Judaizers insisted on circumcision as a requirement for Gentiles who wished to be saved. In other words, convert to Judaism first, and then you are eligible to become a Christian. When Paul learned that this heresy was being taught to the Galatian churches, he composed an epistle to emphasize our liberty in Christ and to counter the perversion of the gospel that the Judaizers promoted.</a:t>
            </a:r>
          </a:p>
        </p:txBody>
      </p:sp>
    </p:spTree>
    <p:extLst>
      <p:ext uri="{BB962C8B-B14F-4D97-AF65-F5344CB8AC3E}">
        <p14:creationId xmlns:p14="http://schemas.microsoft.com/office/powerpoint/2010/main" val="13340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330C0312-C2E8-3D20-9DF5-69791CFB825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DF955FF-76B5-8F46-9469-B4C83209D350}"/>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60208767-405C-8078-90FE-4B57A5E24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2D3F176-117D-3C59-DCFA-D5AD52096EC1}"/>
              </a:ext>
            </a:extLst>
          </p:cNvPr>
          <p:cNvSpPr txBox="1"/>
          <p:nvPr/>
        </p:nvSpPr>
        <p:spPr>
          <a:xfrm>
            <a:off x="576943" y="206830"/>
            <a:ext cx="101578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letter to the Galatian churches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88D966B-07FE-9CEE-3D56-B275ABDBE33D}"/>
              </a:ext>
            </a:extLst>
          </p:cNvPr>
          <p:cNvSpPr txBox="1"/>
          <p:nvPr/>
        </p:nvSpPr>
        <p:spPr>
          <a:xfrm>
            <a:off x="576944" y="936880"/>
            <a:ext cx="11260829" cy="2308324"/>
          </a:xfrm>
          <a:prstGeom prst="rect">
            <a:avLst/>
          </a:prstGeom>
          <a:noFill/>
        </p:spPr>
        <p:txBody>
          <a:bodyPr wrap="square" rtlCol="0">
            <a:spAutoFit/>
          </a:bodyPr>
          <a:lstStyle/>
          <a:p>
            <a:pPr marL="914400" lvl="1" indent="-457200">
              <a:buFont typeface="Arial" panose="020B0604020202020204" pitchFamily="34" charset="0"/>
              <a:buChar char="•"/>
            </a:pPr>
            <a:r>
              <a:rPr lang="en-US" sz="2900" dirty="0">
                <a:solidFill>
                  <a:schemeClr val="bg1"/>
                </a:solidFill>
              </a:rPr>
              <a:t>Paul is amazed that the brethren have turned from the decrees that they had been taught so quickly (possibly seen during the early time period of 3rd journey?)</a:t>
            </a:r>
          </a:p>
          <a:p>
            <a:pPr marL="914400" lvl="1" indent="-457200">
              <a:buFont typeface="Arial" panose="020B0604020202020204" pitchFamily="34" charset="0"/>
              <a:buChar char="•"/>
            </a:pPr>
            <a:r>
              <a:rPr lang="en-US" sz="2900" dirty="0">
                <a:solidFill>
                  <a:schemeClr val="bg1"/>
                </a:solidFill>
              </a:rPr>
              <a:t>He begins the letter with a warning rather than thanksgiving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466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9E6C0D3A-69EB-2583-C471-552AAABC491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AC6233B-24F2-BDE0-361E-C822C8CA5EF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C6735AD6-DCB4-52AB-47D6-86FC27E71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E87B0F3-F0B6-A95B-5F01-5E7BA8943487}"/>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Galatians</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6C3B7D0D-1B1E-3FE4-B727-BF675C91D8FA}"/>
              </a:ext>
            </a:extLst>
          </p:cNvPr>
          <p:cNvSpPr txBox="1"/>
          <p:nvPr/>
        </p:nvSpPr>
        <p:spPr>
          <a:xfrm>
            <a:off x="830137" y="1134348"/>
            <a:ext cx="112608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1-2: Paul’s defense of the gospel and his apostleship</a:t>
            </a:r>
          </a:p>
        </p:txBody>
      </p:sp>
      <p:sp>
        <p:nvSpPr>
          <p:cNvPr id="14" name="TextBox 13">
            <a:extLst>
              <a:ext uri="{FF2B5EF4-FFF2-40B4-BE49-F238E27FC236}">
                <a16:creationId xmlns:a16="http://schemas.microsoft.com/office/drawing/2014/main" id="{C5AFF97A-AFCC-BFFE-5F00-59B1C6C52B6A}"/>
              </a:ext>
            </a:extLst>
          </p:cNvPr>
          <p:cNvSpPr txBox="1"/>
          <p:nvPr/>
        </p:nvSpPr>
        <p:spPr>
          <a:xfrm>
            <a:off x="830136" y="2270578"/>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3-4: Justification by faith, not by the Law</a:t>
            </a:r>
          </a:p>
        </p:txBody>
      </p:sp>
      <p:sp>
        <p:nvSpPr>
          <p:cNvPr id="15" name="TextBox 14">
            <a:extLst>
              <a:ext uri="{FF2B5EF4-FFF2-40B4-BE49-F238E27FC236}">
                <a16:creationId xmlns:a16="http://schemas.microsoft.com/office/drawing/2014/main" id="{93A17569-10ED-E639-06CB-33CB5C811BEC}"/>
              </a:ext>
            </a:extLst>
          </p:cNvPr>
          <p:cNvSpPr txBox="1"/>
          <p:nvPr/>
        </p:nvSpPr>
        <p:spPr>
          <a:xfrm>
            <a:off x="830135" y="3002302"/>
            <a:ext cx="112608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Chapters 5-6: Freedom in Christ and the life of the Spirit</a:t>
            </a:r>
          </a:p>
        </p:txBody>
      </p:sp>
    </p:spTree>
    <p:extLst>
      <p:ext uri="{BB962C8B-B14F-4D97-AF65-F5344CB8AC3E}">
        <p14:creationId xmlns:p14="http://schemas.microsoft.com/office/powerpoint/2010/main" val="7342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fd1e5e-bb06-40df-8eeb-2a295fe4dda5}" enabled="0" method="" siteId="{9dfd1e5e-bb06-40df-8eeb-2a295fe4dda5}" removed="1"/>
</clbl:labelList>
</file>

<file path=docProps/app.xml><?xml version="1.0" encoding="utf-8"?>
<Properties xmlns="http://schemas.openxmlformats.org/officeDocument/2006/extended-properties" xmlns:vt="http://schemas.openxmlformats.org/officeDocument/2006/docPropsVTypes">
  <TotalTime>5327</TotalTime>
  <Words>3117</Words>
  <Application>Microsoft Office PowerPoint</Application>
  <PresentationFormat>Widescreen</PresentationFormat>
  <Paragraphs>324</Paragraphs>
  <Slides>44</Slides>
  <Notes>42</Notes>
  <HiddenSlides>20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Aptos</vt:lpstr>
      <vt:lpstr>Aptos Display</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Smith</dc:creator>
  <cp:lastModifiedBy>Boyd, Gary</cp:lastModifiedBy>
  <cp:revision>15</cp:revision>
  <dcterms:created xsi:type="dcterms:W3CDTF">2025-08-02T17:13:33Z</dcterms:created>
  <dcterms:modified xsi:type="dcterms:W3CDTF">2025-12-07T14:00:16Z</dcterms:modified>
</cp:coreProperties>
</file>